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63" r:id="rId2"/>
    <p:sldId id="294" r:id="rId3"/>
    <p:sldId id="262" r:id="rId4"/>
    <p:sldId id="281" r:id="rId5"/>
    <p:sldId id="296" r:id="rId6"/>
    <p:sldId id="297" r:id="rId7"/>
    <p:sldId id="265" r:id="rId8"/>
    <p:sldId id="266" r:id="rId9"/>
    <p:sldId id="267" r:id="rId10"/>
    <p:sldId id="268" r:id="rId11"/>
    <p:sldId id="269" r:id="rId12"/>
    <p:sldId id="270" r:id="rId13"/>
    <p:sldId id="286" r:id="rId14"/>
    <p:sldId id="272" r:id="rId15"/>
    <p:sldId id="273" r:id="rId16"/>
    <p:sldId id="274" r:id="rId17"/>
    <p:sldId id="282" r:id="rId18"/>
    <p:sldId id="284" r:id="rId19"/>
    <p:sldId id="275" r:id="rId20"/>
    <p:sldId id="276" r:id="rId21"/>
    <p:sldId id="287" r:id="rId22"/>
    <p:sldId id="288" r:id="rId23"/>
    <p:sldId id="298" r:id="rId24"/>
    <p:sldId id="299" r:id="rId25"/>
    <p:sldId id="277" r:id="rId26"/>
    <p:sldId id="278" r:id="rId27"/>
    <p:sldId id="279" r:id="rId28"/>
    <p:sldId id="295" r:id="rId29"/>
    <p:sldId id="289" r:id="rId30"/>
    <p:sldId id="290" r:id="rId31"/>
    <p:sldId id="291"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mbrote, Athul (Deputy CEO Research &amp; Innovation)" initials="KA(CR&amp;I" lastIdx="2" clrIdx="0">
    <p:extLst>
      <p:ext uri="{19B8F6BF-5375-455C-9EA6-DF929625EA0E}">
        <p15:presenceInfo xmlns:p15="http://schemas.microsoft.com/office/powerpoint/2012/main" userId="S-1-5-21-19021586-1459649080-1672037986-698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ECFD"/>
    <a:srgbClr val="DAA726"/>
    <a:srgbClr val="999999"/>
    <a:srgbClr val="6AB14D"/>
    <a:srgbClr val="DE9222"/>
    <a:srgbClr val="2B3AA5"/>
    <a:srgbClr val="231C7E"/>
    <a:srgbClr val="5FA96D"/>
    <a:srgbClr val="14AC38"/>
    <a:srgbClr val="CFE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10" d="100"/>
          <a:sy n="11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0684FC-39AE-4533-9E8E-B79DDE7C6F06}" type="datetimeFigureOut">
              <a:rPr lang="en-IE" smtClean="0"/>
              <a:t>14/08/2025</a:t>
            </a:fld>
            <a:endParaRPr lang="en-IE"/>
          </a:p>
        </p:txBody>
      </p:sp>
      <p:sp>
        <p:nvSpPr>
          <p:cNvPr id="5" name="Footer Placeholder 4"/>
          <p:cNvSpPr>
            <a:spLocks noGrp="1"/>
          </p:cNvSpPr>
          <p:nvPr>
            <p:ph type="ftr" sz="quarter" idx="11"/>
          </p:nvPr>
        </p:nvSpPr>
        <p:spPr>
          <a:xfrm>
            <a:off x="2416500" y="329307"/>
            <a:ext cx="4973915" cy="309201"/>
          </a:xfrm>
        </p:spPr>
        <p:txBody>
          <a:bodyPr/>
          <a:lstStyle/>
          <a:p>
            <a:endParaRPr lang="en-IE"/>
          </a:p>
        </p:txBody>
      </p:sp>
      <p:sp>
        <p:nvSpPr>
          <p:cNvPr id="6" name="Slide Number Placeholder 5"/>
          <p:cNvSpPr>
            <a:spLocks noGrp="1"/>
          </p:cNvSpPr>
          <p:nvPr>
            <p:ph type="sldNum" sz="quarter" idx="12"/>
          </p:nvPr>
        </p:nvSpPr>
        <p:spPr>
          <a:xfrm>
            <a:off x="1437664" y="798973"/>
            <a:ext cx="811019" cy="503578"/>
          </a:xfrm>
        </p:spPr>
        <p:txBody>
          <a:bodyPr/>
          <a:lstStyle/>
          <a:p>
            <a:fld id="{90E44904-2F7C-44A7-99CB-BE3AB0E40ECE}" type="slidenum">
              <a:rPr lang="en-IE" smtClean="0"/>
              <a:t>‹#›</a:t>
            </a:fld>
            <a:endParaRPr lang="en-I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84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684FC-39AE-4533-9E8E-B79DDE7C6F06}" type="datetimeFigureOut">
              <a:rPr lang="en-IE" smtClean="0"/>
              <a:t>14/08/2025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0E44904-2F7C-44A7-99CB-BE3AB0E40ECE}" type="slidenum">
              <a:rPr lang="en-IE" smtClean="0"/>
              <a:t>‹#›</a:t>
            </a:fld>
            <a:endParaRPr lang="en-I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645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684FC-39AE-4533-9E8E-B79DDE7C6F06}" type="datetimeFigureOut">
              <a:rPr lang="en-IE" smtClean="0"/>
              <a:t>14/08/2025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0E44904-2F7C-44A7-99CB-BE3AB0E40ECE}" type="slidenum">
              <a:rPr lang="en-IE" smtClean="0"/>
              <a:t>‹#›</a:t>
            </a:fld>
            <a:endParaRPr lang="en-I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86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684FC-39AE-4533-9E8E-B79DDE7C6F06}" type="datetimeFigureOut">
              <a:rPr lang="en-IE" smtClean="0"/>
              <a:t>14/08/2025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0E44904-2F7C-44A7-99CB-BE3AB0E40ECE}" type="slidenum">
              <a:rPr lang="en-IE" smtClean="0"/>
              <a:t>‹#›</a:t>
            </a:fld>
            <a:endParaRPr lang="en-I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664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0684FC-39AE-4533-9E8E-B79DDE7C6F06}" type="datetimeFigureOut">
              <a:rPr lang="en-IE" smtClean="0"/>
              <a:t>14/08/2025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0E44904-2F7C-44A7-99CB-BE3AB0E40ECE}" type="slidenum">
              <a:rPr lang="en-IE" smtClean="0"/>
              <a:t>‹#›</a:t>
            </a:fld>
            <a:endParaRPr lang="en-I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742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0684FC-39AE-4533-9E8E-B79DDE7C6F06}" type="datetimeFigureOut">
              <a:rPr lang="en-IE" smtClean="0"/>
              <a:t>14/08/2025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0E44904-2F7C-44A7-99CB-BE3AB0E40ECE}" type="slidenum">
              <a:rPr lang="en-IE" smtClean="0"/>
              <a:t>‹#›</a:t>
            </a:fld>
            <a:endParaRPr lang="en-I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614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0684FC-39AE-4533-9E8E-B79DDE7C6F06}" type="datetimeFigureOut">
              <a:rPr lang="en-IE" smtClean="0"/>
              <a:t>14/08/2025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0E44904-2F7C-44A7-99CB-BE3AB0E40ECE}" type="slidenum">
              <a:rPr lang="en-IE" smtClean="0"/>
              <a:t>‹#›</a:t>
            </a:fld>
            <a:endParaRPr lang="en-I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515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0684FC-39AE-4533-9E8E-B79DDE7C6F06}" type="datetimeFigureOut">
              <a:rPr lang="en-IE" smtClean="0"/>
              <a:t>14/08/2025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0E44904-2F7C-44A7-99CB-BE3AB0E40ECE}" type="slidenum">
              <a:rPr lang="en-IE" smtClean="0"/>
              <a:t>‹#›</a:t>
            </a:fld>
            <a:endParaRPr lang="en-I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042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684FC-39AE-4533-9E8E-B79DDE7C6F06}" type="datetimeFigureOut">
              <a:rPr lang="en-IE" smtClean="0"/>
              <a:t>14/08/2025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0E44904-2F7C-44A7-99CB-BE3AB0E40ECE}" type="slidenum">
              <a:rPr lang="en-IE" smtClean="0"/>
              <a:t>‹#›</a:t>
            </a:fld>
            <a:endParaRPr lang="en-IE"/>
          </a:p>
        </p:txBody>
      </p:sp>
    </p:spTree>
    <p:extLst>
      <p:ext uri="{BB962C8B-B14F-4D97-AF65-F5344CB8AC3E}">
        <p14:creationId xmlns:p14="http://schemas.microsoft.com/office/powerpoint/2010/main" val="28853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0684FC-39AE-4533-9E8E-B79DDE7C6F06}" type="datetimeFigureOut">
              <a:rPr lang="en-IE" smtClean="0"/>
              <a:t>14/08/2025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0E44904-2F7C-44A7-99CB-BE3AB0E40ECE}" type="slidenum">
              <a:rPr lang="en-IE" smtClean="0"/>
              <a:t>‹#›</a:t>
            </a:fld>
            <a:endParaRPr lang="en-I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327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20684FC-39AE-4533-9E8E-B79DDE7C6F06}" type="datetimeFigureOut">
              <a:rPr lang="en-IE" smtClean="0"/>
              <a:t>14/08/2025</a:t>
            </a:fld>
            <a:endParaRPr lang="en-IE"/>
          </a:p>
        </p:txBody>
      </p:sp>
      <p:sp>
        <p:nvSpPr>
          <p:cNvPr id="6" name="Footer Placeholder 5"/>
          <p:cNvSpPr>
            <a:spLocks noGrp="1"/>
          </p:cNvSpPr>
          <p:nvPr>
            <p:ph type="ftr" sz="quarter" idx="11"/>
          </p:nvPr>
        </p:nvSpPr>
        <p:spPr>
          <a:xfrm>
            <a:off x="1447382" y="318640"/>
            <a:ext cx="5541004" cy="320931"/>
          </a:xfrm>
        </p:spPr>
        <p:txBody>
          <a:bodyPr/>
          <a:lstStyle/>
          <a:p>
            <a:endParaRPr lang="en-IE"/>
          </a:p>
        </p:txBody>
      </p:sp>
      <p:sp>
        <p:nvSpPr>
          <p:cNvPr id="7" name="Slide Number Placeholder 6"/>
          <p:cNvSpPr>
            <a:spLocks noGrp="1"/>
          </p:cNvSpPr>
          <p:nvPr>
            <p:ph type="sldNum" sz="quarter" idx="12"/>
          </p:nvPr>
        </p:nvSpPr>
        <p:spPr/>
        <p:txBody>
          <a:bodyPr/>
          <a:lstStyle/>
          <a:p>
            <a:fld id="{90E44904-2F7C-44A7-99CB-BE3AB0E40ECE}" type="slidenum">
              <a:rPr lang="en-IE" smtClean="0"/>
              <a:t>‹#›</a:t>
            </a:fld>
            <a:endParaRPr lang="en-I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160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0684FC-39AE-4533-9E8E-B79DDE7C6F06}" type="datetimeFigureOut">
              <a:rPr lang="en-IE" smtClean="0"/>
              <a:t>14/08/2025</a:t>
            </a:fld>
            <a:endParaRPr lang="en-I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0E44904-2F7C-44A7-99CB-BE3AB0E40ECE}" type="slidenum">
              <a:rPr lang="en-IE" smtClean="0"/>
              <a:t>‹#›</a:t>
            </a:fld>
            <a:endParaRPr lang="en-I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1671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esearch@stjames.ie"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james.ie/intranet/qualitysafety/effectivecare/clinicalaudit/"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sjh-tuh.forms.ethicalreviewmanager.com/Account/Login" TargetMode="External"/><Relationship Id="rId2" Type="http://schemas.openxmlformats.org/officeDocument/2006/relationships/hyperlink" Target="https://sjh-tuh.forms.ethicalreviewmanager.com/" TargetMode="External"/><Relationship Id="rId1" Type="http://schemas.openxmlformats.org/officeDocument/2006/relationships/slideLayout" Target="../slideLayouts/slideLayout7.xml"/><Relationship Id="rId4" Type="http://schemas.openxmlformats.org/officeDocument/2006/relationships/hyperlink" Target="https://www.stjames.ie/intranet/oncampus/departments/researchandinnovationrioffice/formsbooklets/%20&amp;%20https:/sjh-tuh.forms.ethicalreviewmanager.com/Personalisation/DisplayPage/5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recoffice.ie/about/national-office/" TargetMode="External"/><Relationship Id="rId2" Type="http://schemas.openxmlformats.org/officeDocument/2006/relationships/hyperlink" Target="https://www.tuh.ie/Departments/TUH-Research-and-Ethics-/SJH-TUH-Joint-Research-Ethics-Committee.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sjhcrf.ie/" TargetMode="External"/><Relationship Id="rId2" Type="http://schemas.openxmlformats.org/officeDocument/2006/relationships/hyperlink" Target="https://www.stjames.ie/intranet/oncampus/departments/nursingresearch/"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research@stjames.i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tjames.ie/intranet/oncampus/departments/researchandinnovationrioffice/fundingopportunities/Health,Research,Funding,Calls,Bulletin,Aug,2024.pdf"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stjames.ie/researc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jh-tuh.forms.ethicalreviewmanager.com/Account/Login"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C016-F657-9E27-ED86-AF7E629F6564}"/>
              </a:ext>
            </a:extLst>
          </p:cNvPr>
          <p:cNvSpPr>
            <a:spLocks noGrp="1"/>
          </p:cNvSpPr>
          <p:nvPr>
            <p:ph type="title"/>
          </p:nvPr>
        </p:nvSpPr>
        <p:spPr>
          <a:xfrm>
            <a:off x="1412250" y="2112209"/>
            <a:ext cx="9603275" cy="1049235"/>
          </a:xfrm>
        </p:spPr>
        <p:txBody>
          <a:bodyPr/>
          <a:lstStyle/>
          <a:p>
            <a:r>
              <a:rPr lang="en-US" b="1" dirty="0"/>
              <a:t>Research Applications</a:t>
            </a:r>
            <a:br>
              <a:rPr lang="en-US" b="1" dirty="0"/>
            </a:br>
            <a:r>
              <a:rPr lang="en-US" dirty="0"/>
              <a:t>INFONETICA TRAINING 2025</a:t>
            </a:r>
            <a:endParaRPr lang="en-IN" dirty="0"/>
          </a:p>
        </p:txBody>
      </p:sp>
      <p:sp>
        <p:nvSpPr>
          <p:cNvPr id="3" name="TextBox 2">
            <a:extLst>
              <a:ext uri="{FF2B5EF4-FFF2-40B4-BE49-F238E27FC236}">
                <a16:creationId xmlns:a16="http://schemas.microsoft.com/office/drawing/2014/main" id="{BB541D3E-ADFA-D637-740A-F280C4486E17}"/>
              </a:ext>
            </a:extLst>
          </p:cNvPr>
          <p:cNvSpPr txBox="1"/>
          <p:nvPr/>
        </p:nvSpPr>
        <p:spPr>
          <a:xfrm>
            <a:off x="7326350" y="3984942"/>
            <a:ext cx="4274395" cy="923330"/>
          </a:xfrm>
          <a:prstGeom prst="rect">
            <a:avLst/>
          </a:prstGeom>
          <a:noFill/>
        </p:spPr>
        <p:txBody>
          <a:bodyPr wrap="square" rtlCol="0">
            <a:spAutoFit/>
          </a:bodyPr>
          <a:lstStyle/>
          <a:p>
            <a:r>
              <a:rPr lang="en-US" dirty="0"/>
              <a:t>Research &amp; Innovation Team</a:t>
            </a:r>
          </a:p>
          <a:p>
            <a:r>
              <a:rPr lang="en-US" dirty="0">
                <a:hlinkClick r:id="rId2"/>
              </a:rPr>
              <a:t>research@stjames.ie</a:t>
            </a:r>
            <a:endParaRPr lang="en-US" dirty="0"/>
          </a:p>
          <a:p>
            <a:endParaRPr lang="en-IN" dirty="0"/>
          </a:p>
        </p:txBody>
      </p:sp>
    </p:spTree>
    <p:extLst>
      <p:ext uri="{BB962C8B-B14F-4D97-AF65-F5344CB8AC3E}">
        <p14:creationId xmlns:p14="http://schemas.microsoft.com/office/powerpoint/2010/main" val="227605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530BB1-EC27-FC09-43C3-AE749C191E87}"/>
              </a:ext>
            </a:extLst>
          </p:cNvPr>
          <p:cNvPicPr>
            <a:picLocks noChangeAspect="1"/>
          </p:cNvPicPr>
          <p:nvPr/>
        </p:nvPicPr>
        <p:blipFill rotWithShape="1">
          <a:blip r:embed="rId2"/>
          <a:srcRect b="2780"/>
          <a:stretch/>
        </p:blipFill>
        <p:spPr bwMode="auto">
          <a:xfrm>
            <a:off x="524222" y="423309"/>
            <a:ext cx="5699597" cy="480745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5C5518CC-295B-303B-A144-5743E41410E6}"/>
              </a:ext>
            </a:extLst>
          </p:cNvPr>
          <p:cNvSpPr txBox="1"/>
          <p:nvPr/>
        </p:nvSpPr>
        <p:spPr>
          <a:xfrm>
            <a:off x="6223819" y="596840"/>
            <a:ext cx="5604387" cy="2956835"/>
          </a:xfrm>
          <a:prstGeom prst="rect">
            <a:avLst/>
          </a:prstGeom>
          <a:noFill/>
        </p:spPr>
        <p:txBody>
          <a:bodyPr wrap="square">
            <a:spAutoFit/>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Once logged in, you will be in the Work Area.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In the work area you can: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Create application forms</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View submitted forms</a:t>
            </a:r>
          </a:p>
          <a:p>
            <a:pPr marL="742950" lvl="1" indent="-285750">
              <a:lnSpc>
                <a:spcPct val="107000"/>
              </a:lnSpc>
              <a:spcAft>
                <a:spcPts val="8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Review forms that have been returned to you for further information, clarification of details, or with comments from reviewers.</a:t>
            </a:r>
          </a:p>
          <a:p>
            <a:pPr marL="742950" lvl="1" indent="-285750">
              <a:lnSpc>
                <a:spcPct val="107000"/>
              </a:lnSpc>
              <a:spcAft>
                <a:spcPts val="8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rPr>
              <a:t>Share your forms with co-investigators</a:t>
            </a:r>
            <a:endParaRPr lang="en-IN" dirty="0"/>
          </a:p>
        </p:txBody>
      </p:sp>
    </p:spTree>
    <p:extLst>
      <p:ext uri="{BB962C8B-B14F-4D97-AF65-F5344CB8AC3E}">
        <p14:creationId xmlns:p14="http://schemas.microsoft.com/office/powerpoint/2010/main" val="68609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27CC8-5AD3-1132-E413-6B66B6FBBE3B}"/>
              </a:ext>
            </a:extLst>
          </p:cNvPr>
          <p:cNvPicPr>
            <a:picLocks noChangeAspect="1"/>
          </p:cNvPicPr>
          <p:nvPr/>
        </p:nvPicPr>
        <p:blipFill rotWithShape="1">
          <a:blip r:embed="rId2"/>
          <a:srcRect r="5114" b="4153"/>
          <a:stretch/>
        </p:blipFill>
        <p:spPr>
          <a:xfrm>
            <a:off x="1423322" y="423615"/>
            <a:ext cx="3706027" cy="3721665"/>
          </a:xfrm>
          <a:prstGeom prst="rect">
            <a:avLst/>
          </a:prstGeom>
        </p:spPr>
      </p:pic>
      <p:sp>
        <p:nvSpPr>
          <p:cNvPr id="6" name="TextBox 5">
            <a:extLst>
              <a:ext uri="{FF2B5EF4-FFF2-40B4-BE49-F238E27FC236}">
                <a16:creationId xmlns:a16="http://schemas.microsoft.com/office/drawing/2014/main" id="{F2F940FB-386F-669B-944B-0536DADF8A40}"/>
              </a:ext>
            </a:extLst>
          </p:cNvPr>
          <p:cNvSpPr txBox="1"/>
          <p:nvPr/>
        </p:nvSpPr>
        <p:spPr>
          <a:xfrm>
            <a:off x="5927777" y="1965394"/>
            <a:ext cx="6100916" cy="1463606"/>
          </a:xfrm>
          <a:prstGeom prst="rect">
            <a:avLst/>
          </a:prstGeom>
          <a:noFill/>
        </p:spPr>
        <p:txBody>
          <a:bodyPr wrap="square">
            <a:spAutoFit/>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To create an application form, click ‘create project’ in the left pane.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Calibri" panose="020F0502020204030204" pitchFamily="34" charset="0"/>
                <a:ea typeface="Calibri" panose="020F0502020204030204" pitchFamily="34" charset="0"/>
              </a:rPr>
              <a:t>A dialog box will open.</a:t>
            </a:r>
            <a:endParaRPr lang="en-IN" dirty="0"/>
          </a:p>
        </p:txBody>
      </p:sp>
      <p:cxnSp>
        <p:nvCxnSpPr>
          <p:cNvPr id="8" name="Straight Arrow Connector 7">
            <a:extLst>
              <a:ext uri="{FF2B5EF4-FFF2-40B4-BE49-F238E27FC236}">
                <a16:creationId xmlns:a16="http://schemas.microsoft.com/office/drawing/2014/main" id="{E52DC0E5-58A7-5EBA-BBD6-C53002BD0F67}"/>
              </a:ext>
            </a:extLst>
          </p:cNvPr>
          <p:cNvCxnSpPr/>
          <p:nvPr/>
        </p:nvCxnSpPr>
        <p:spPr>
          <a:xfrm flipH="1" flipV="1">
            <a:off x="4975124" y="1337188"/>
            <a:ext cx="952653" cy="793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57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58F2C-DB78-D940-FE48-4CE2B8C9B6FE}"/>
              </a:ext>
            </a:extLst>
          </p:cNvPr>
          <p:cNvPicPr>
            <a:picLocks noChangeAspect="1"/>
          </p:cNvPicPr>
          <p:nvPr/>
        </p:nvPicPr>
        <p:blipFill>
          <a:blip r:embed="rId2"/>
          <a:stretch>
            <a:fillRect/>
          </a:stretch>
        </p:blipFill>
        <p:spPr>
          <a:xfrm>
            <a:off x="850675" y="329329"/>
            <a:ext cx="4769485" cy="2384425"/>
          </a:xfrm>
          <a:prstGeom prst="rect">
            <a:avLst/>
          </a:prstGeom>
        </p:spPr>
      </p:pic>
      <p:sp>
        <p:nvSpPr>
          <p:cNvPr id="7" name="TextBox 6">
            <a:extLst>
              <a:ext uri="{FF2B5EF4-FFF2-40B4-BE49-F238E27FC236}">
                <a16:creationId xmlns:a16="http://schemas.microsoft.com/office/drawing/2014/main" id="{6799990C-3120-69E1-C0A1-A05EE2B1203F}"/>
              </a:ext>
            </a:extLst>
          </p:cNvPr>
          <p:cNvSpPr txBox="1"/>
          <p:nvPr/>
        </p:nvSpPr>
        <p:spPr>
          <a:xfrm>
            <a:off x="5786100" y="329329"/>
            <a:ext cx="6405900" cy="5189434"/>
          </a:xfrm>
          <a:prstGeom prst="rect">
            <a:avLst/>
          </a:prstGeom>
          <a:noFill/>
        </p:spPr>
        <p:txBody>
          <a:bodyPr wrap="square">
            <a:spAutoFit/>
          </a:bodyPr>
          <a:lstStyle/>
          <a:p>
            <a:pPr marL="342900" lvl="0" indent="-342900">
              <a:lnSpc>
                <a:spcPct val="107000"/>
              </a:lnSpc>
              <a:buFont typeface="+mj-lt"/>
              <a:buAutoNum type="arabicParenR"/>
            </a:pPr>
            <a:r>
              <a:rPr lang="en-IE" sz="1200" dirty="0">
                <a:effectLst/>
                <a:latin typeface="Calibri" panose="020F0502020204030204" pitchFamily="34" charset="0"/>
                <a:ea typeface="Calibri" panose="020F0502020204030204" pitchFamily="34" charset="0"/>
                <a:cs typeface="Calibri" panose="020F0502020204030204" pitchFamily="34" charset="0"/>
              </a:rPr>
              <a:t>Input your project title.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E" sz="1200"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IE" sz="1200" dirty="0">
                <a:effectLst/>
                <a:latin typeface="Calibri" panose="020F0502020204030204" pitchFamily="34" charset="0"/>
                <a:ea typeface="Calibri" panose="020F0502020204030204" pitchFamily="34" charset="0"/>
                <a:cs typeface="Calibri" panose="020F0502020204030204" pitchFamily="34" charset="0"/>
              </a:rPr>
              <a:t>2)     Select the form you wish to complete from the drop-down box.</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E" sz="1200"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IE" sz="1200" dirty="0">
                <a:effectLst/>
                <a:latin typeface="Calibri" panose="020F0502020204030204" pitchFamily="34" charset="0"/>
                <a:ea typeface="Calibri" panose="020F0502020204030204" pitchFamily="34" charset="0"/>
                <a:cs typeface="Calibri" panose="020F0502020204030204" pitchFamily="34" charset="0"/>
              </a:rPr>
              <a:t>If your study requires </a:t>
            </a:r>
            <a:r>
              <a:rPr lang="en-IE" sz="1200" b="1" dirty="0">
                <a:effectLst/>
                <a:latin typeface="Calibri" panose="020F0502020204030204" pitchFamily="34" charset="0"/>
                <a:ea typeface="Calibri" panose="020F0502020204030204" pitchFamily="34" charset="0"/>
                <a:cs typeface="Calibri" panose="020F0502020204030204" pitchFamily="34" charset="0"/>
              </a:rPr>
              <a:t>BOTH </a:t>
            </a:r>
            <a:r>
              <a:rPr lang="en-IE" sz="1200" dirty="0">
                <a:effectLst/>
                <a:latin typeface="Calibri" panose="020F0502020204030204" pitchFamily="34" charset="0"/>
                <a:ea typeface="Calibri" panose="020F0502020204030204" pitchFamily="34" charset="0"/>
                <a:cs typeface="Calibri" panose="020F0502020204030204" pitchFamily="34" charset="0"/>
              </a:rPr>
              <a:t>JREC application and an R&amp;I application  you must select </a:t>
            </a:r>
            <a:r>
              <a:rPr lang="en-IE"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‘SJH/TUH Research Registration and JREC Form’</a:t>
            </a:r>
            <a:r>
              <a:rPr lang="en-IE" sz="1200" dirty="0">
                <a:effectLst/>
                <a:latin typeface="Calibri" panose="020F0502020204030204" pitchFamily="34" charset="0"/>
                <a:ea typeface="Calibri" panose="020F0502020204030204" pitchFamily="34" charset="0"/>
                <a:cs typeface="Calibri" panose="020F0502020204030204" pitchFamily="34" charset="0"/>
              </a:rPr>
              <a:t>.  This will open the JREC form.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IE" sz="1200" dirty="0">
                <a:effectLst/>
                <a:latin typeface="Calibri" panose="020F0502020204030204" pitchFamily="34" charset="0"/>
                <a:ea typeface="Calibri" panose="020F0502020204030204" pitchFamily="34" charset="0"/>
                <a:cs typeface="Calibri" panose="020F0502020204030204" pitchFamily="34" charset="0"/>
              </a:rPr>
              <a:t>The JREC application form must be completed </a:t>
            </a:r>
            <a:r>
              <a:rPr lang="en-IE" sz="1200" b="1" i="1" u="sng" dirty="0">
                <a:effectLst/>
                <a:latin typeface="Calibri" panose="020F0502020204030204" pitchFamily="34" charset="0"/>
                <a:ea typeface="Calibri" panose="020F0502020204030204" pitchFamily="34" charset="0"/>
                <a:cs typeface="Calibri" panose="020F0502020204030204" pitchFamily="34" charset="0"/>
              </a:rPr>
              <a:t>and</a:t>
            </a:r>
            <a:r>
              <a:rPr lang="en-IE" sz="1200" dirty="0">
                <a:effectLst/>
                <a:latin typeface="Calibri" panose="020F0502020204030204" pitchFamily="34" charset="0"/>
                <a:ea typeface="Calibri" panose="020F0502020204030204" pitchFamily="34" charset="0"/>
                <a:cs typeface="Calibri" panose="020F0502020204030204" pitchFamily="34" charset="0"/>
              </a:rPr>
              <a:t> submitted before an R&amp;I application form can be created as a </a:t>
            </a:r>
            <a:r>
              <a:rPr lang="en-IE" sz="1200" b="1" u="sng" dirty="0">
                <a:effectLst/>
                <a:latin typeface="Calibri" panose="020F0502020204030204" pitchFamily="34" charset="0"/>
                <a:ea typeface="Calibri" panose="020F0502020204030204" pitchFamily="34" charset="0"/>
                <a:cs typeface="Calibri" panose="020F0502020204030204" pitchFamily="34" charset="0"/>
              </a:rPr>
              <a:t>Sub Form </a:t>
            </a:r>
            <a:r>
              <a:rPr lang="en-IE" sz="1200" dirty="0">
                <a:effectLst/>
                <a:latin typeface="Calibri" panose="020F0502020204030204" pitchFamily="34" charset="0"/>
                <a:ea typeface="Calibri" panose="020F0502020204030204" pitchFamily="34" charset="0"/>
                <a:cs typeface="Calibri" panose="020F0502020204030204" pitchFamily="34" charset="0"/>
              </a:rPr>
              <a:t>linked to your JREC submission. The R&amp;I sub form is called Pathway 1: SJH R&amp;I Application Form Clinical Research</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IE" sz="1200" dirty="0">
                <a:effectLst/>
                <a:latin typeface="Calibri" panose="020F0502020204030204" pitchFamily="34" charset="0"/>
                <a:ea typeface="Calibri" panose="020F0502020204030204" pitchFamily="34" charset="0"/>
                <a:cs typeface="Calibri" panose="020F0502020204030204" pitchFamily="34" charset="0"/>
              </a:rPr>
              <a:t>Some information provided in the JREC application form will automatically populate the R&amp;I application form.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935990">
              <a:lnSpc>
                <a:spcPct val="107000"/>
              </a:lnSpc>
            </a:pPr>
            <a:r>
              <a:rPr lang="en-IE" sz="1200" b="1"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575945">
              <a:lnSpc>
                <a:spcPct val="107000"/>
              </a:lnSpc>
            </a:pPr>
            <a:r>
              <a:rPr lang="en-IE" sz="1200"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IE" sz="1200" dirty="0">
                <a:effectLst/>
                <a:latin typeface="Calibri" panose="020F0502020204030204" pitchFamily="34" charset="0"/>
                <a:ea typeface="Calibri" panose="020F0502020204030204" pitchFamily="34" charset="0"/>
                <a:cs typeface="Calibri" panose="020F0502020204030204" pitchFamily="34" charset="0"/>
              </a:rPr>
              <a:t>If you are applying for R&amp;I approval for a Clinical Trial, Regulated Medical Device trial that has external ethical approval e.g., NREC or CTIS </a:t>
            </a:r>
            <a:r>
              <a:rPr lang="en-IE" sz="1200" b="1" dirty="0">
                <a:effectLst/>
                <a:latin typeface="Calibri" panose="020F0502020204030204" pitchFamily="34" charset="0"/>
                <a:ea typeface="Calibri" panose="020F0502020204030204" pitchFamily="34" charset="0"/>
                <a:cs typeface="Calibri" panose="020F0502020204030204" pitchFamily="34" charset="0"/>
              </a:rPr>
              <a:t>OR </a:t>
            </a:r>
            <a:r>
              <a:rPr lang="en-IE" sz="1200" dirty="0">
                <a:effectLst/>
                <a:latin typeface="Calibri" panose="020F0502020204030204" pitchFamily="34" charset="0"/>
                <a:ea typeface="Calibri" panose="020F0502020204030204" pitchFamily="34" charset="0"/>
                <a:cs typeface="Calibri" panose="020F0502020204030204" pitchFamily="34" charset="0"/>
              </a:rPr>
              <a:t>a</a:t>
            </a:r>
            <a:r>
              <a:rPr lang="en-IE" sz="1200" dirty="0">
                <a:latin typeface="Calibri" panose="020F0502020204030204" pitchFamily="34" charset="0"/>
                <a:ea typeface="Calibri" panose="020F0502020204030204" pitchFamily="34" charset="0"/>
                <a:cs typeface="Calibri" panose="020F0502020204030204" pitchFamily="34" charset="0"/>
              </a:rPr>
              <a:t> Clinical Trial involving Ionizing radiation &amp;</a:t>
            </a:r>
            <a:r>
              <a:rPr lang="en-IE" sz="1200" dirty="0">
                <a:effectLst/>
                <a:latin typeface="Calibri" panose="020F0502020204030204" pitchFamily="34" charset="0"/>
                <a:ea typeface="Calibri" panose="020F0502020204030204" pitchFamily="34" charset="0"/>
                <a:cs typeface="Calibri" panose="020F0502020204030204" pitchFamily="34" charset="0"/>
              </a:rPr>
              <a:t> Staff Study that has external ethical approval, e.g., university ethics, you must select ‘</a:t>
            </a:r>
            <a:r>
              <a:rPr lang="en-IE"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Pathway 2: External Ethical Approval For Staff Studies &amp; Regulated Clinical &amp; Device Trials R&amp;I App</a:t>
            </a:r>
            <a:r>
              <a:rPr lang="en-IE" sz="1200"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E" sz="1200"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buAutoNum type="arabicParenR" startAt="3"/>
            </a:pPr>
            <a:r>
              <a:rPr lang="en-IE" sz="1200" dirty="0">
                <a:effectLst/>
                <a:latin typeface="Calibri" panose="020F0502020204030204" pitchFamily="34" charset="0"/>
                <a:ea typeface="Calibri" panose="020F0502020204030204" pitchFamily="34" charset="0"/>
                <a:cs typeface="Calibri" panose="020F0502020204030204" pitchFamily="34" charset="0"/>
              </a:rPr>
              <a:t>   </a:t>
            </a:r>
            <a:r>
              <a:rPr lang="en-IE" sz="1200" b="1" dirty="0">
                <a:effectLst/>
                <a:latin typeface="Calibri" panose="020F0502020204030204" pitchFamily="34" charset="0"/>
                <a:ea typeface="Calibri" panose="020F0502020204030204" pitchFamily="34" charset="0"/>
                <a:cs typeface="Calibri" panose="020F0502020204030204" pitchFamily="34" charset="0"/>
              </a:rPr>
              <a:t>Centre: </a:t>
            </a:r>
            <a:r>
              <a:rPr lang="en-IE" sz="1200" dirty="0">
                <a:effectLst/>
                <a:latin typeface="Calibri" panose="020F0502020204030204" pitchFamily="34" charset="0"/>
                <a:ea typeface="Calibri" panose="020F0502020204030204" pitchFamily="34" charset="0"/>
                <a:cs typeface="Calibri" panose="020F0502020204030204" pitchFamily="34" charset="0"/>
              </a:rPr>
              <a:t>Select ‘Ethics Committee – St James’s Hospital/ Tallaght University Hospital.</a:t>
            </a:r>
            <a:endParaRPr lang="en-IE" sz="1200" dirty="0">
              <a:latin typeface="Calibri" panose="020F0502020204030204" pitchFamily="34" charset="0"/>
              <a:ea typeface="Calibri" panose="020F0502020204030204" pitchFamily="34" charset="0"/>
              <a:cs typeface="Calibri" panose="020F0502020204030204" pitchFamily="34" charset="0"/>
            </a:endParaRPr>
          </a:p>
          <a:p>
            <a:pPr marL="228600" lvl="0" indent="-228600">
              <a:lnSpc>
                <a:spcPct val="107000"/>
              </a:lnSpc>
              <a:buAutoNum type="arabicParenR" startAt="3"/>
            </a:pP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marL="228600" lvl="0" indent="-228600">
              <a:lnSpc>
                <a:spcPct val="107000"/>
              </a:lnSpc>
              <a:buAutoNum type="arabicParenR" startAt="3"/>
            </a:pPr>
            <a:r>
              <a:rPr lang="en-IE" sz="1200" dirty="0">
                <a:effectLst/>
                <a:latin typeface="Calibri" panose="020F0502020204030204" pitchFamily="34" charset="0"/>
                <a:ea typeface="Calibri" panose="020F0502020204030204" pitchFamily="34" charset="0"/>
                <a:cs typeface="Calibri" panose="020F0502020204030204" pitchFamily="34" charset="0"/>
              </a:rPr>
              <a:t>   Press ‘Create’.</a:t>
            </a:r>
          </a:p>
          <a:p>
            <a:pPr marL="228600" lvl="0" indent="-228600">
              <a:lnSpc>
                <a:spcPct val="107000"/>
              </a:lnSpc>
              <a:buAutoNum type="arabicParenR" startAt="3"/>
            </a:pP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marL="228600" lvl="0" indent="-228600">
              <a:lnSpc>
                <a:spcPct val="107000"/>
              </a:lnSpc>
              <a:buAutoNum type="arabicParenR" startAt="3"/>
            </a:pPr>
            <a:r>
              <a:rPr lang="en-IE" sz="1200" dirty="0">
                <a:effectLst/>
                <a:latin typeface="Calibri" panose="020F0502020204030204" pitchFamily="34" charset="0"/>
                <a:ea typeface="Calibri" panose="020F0502020204030204" pitchFamily="34" charset="0"/>
                <a:cs typeface="Calibri" panose="020F0502020204030204" pitchFamily="34" charset="0"/>
              </a:rPr>
              <a:t>   Please note that if you are applying from SJH, some of the drop-down options do not apply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buAutoNum type="arabicParenR" startAt="3"/>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IE" sz="1100" dirty="0">
                <a:effectLst/>
                <a:latin typeface="Calibri" panose="020F0502020204030204" pitchFamily="34" charset="0"/>
                <a:ea typeface="Calibri" panose="020F0502020204030204" pitchFamily="34" charset="0"/>
                <a:cs typeface="Calibri" panose="020F0502020204030204" pitchFamily="34"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9104147-AB0F-47E3-B371-5D9E1D731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75" y="3126376"/>
            <a:ext cx="4769485" cy="2384425"/>
          </a:xfrm>
          <a:prstGeom prst="rect">
            <a:avLst/>
          </a:prstGeom>
        </p:spPr>
      </p:pic>
    </p:spTree>
    <p:extLst>
      <p:ext uri="{BB962C8B-B14F-4D97-AF65-F5344CB8AC3E}">
        <p14:creationId xmlns:p14="http://schemas.microsoft.com/office/powerpoint/2010/main" val="97267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Pathway 1</a:t>
            </a:r>
          </a:p>
        </p:txBody>
      </p:sp>
      <p:sp>
        <p:nvSpPr>
          <p:cNvPr id="3" name="Text Placeholder 2"/>
          <p:cNvSpPr>
            <a:spLocks noGrp="1"/>
          </p:cNvSpPr>
          <p:nvPr>
            <p:ph type="body" idx="1"/>
          </p:nvPr>
        </p:nvSpPr>
        <p:spPr/>
        <p:txBody>
          <a:bodyPr/>
          <a:lstStyle/>
          <a:p>
            <a:r>
              <a:rPr lang="en-IE" dirty="0"/>
              <a:t>How to create an application for projects that require </a:t>
            </a:r>
            <a:r>
              <a:rPr lang="en-IE" b="1" dirty="0"/>
              <a:t>both </a:t>
            </a:r>
            <a:r>
              <a:rPr lang="en-IE" dirty="0"/>
              <a:t> JREC and R&amp;I approval</a:t>
            </a:r>
          </a:p>
          <a:p>
            <a:endParaRPr lang="en-IE" dirty="0"/>
          </a:p>
        </p:txBody>
      </p:sp>
    </p:spTree>
    <p:extLst>
      <p:ext uri="{BB962C8B-B14F-4D97-AF65-F5344CB8AC3E}">
        <p14:creationId xmlns:p14="http://schemas.microsoft.com/office/powerpoint/2010/main" val="224308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B1915D-95E7-8ABD-B6EA-D749B01F84D5}"/>
              </a:ext>
            </a:extLst>
          </p:cNvPr>
          <p:cNvSpPr txBox="1"/>
          <p:nvPr/>
        </p:nvSpPr>
        <p:spPr>
          <a:xfrm>
            <a:off x="267928" y="219566"/>
            <a:ext cx="11019503" cy="375552"/>
          </a:xfrm>
          <a:prstGeom prst="rect">
            <a:avLst/>
          </a:prstGeom>
          <a:noFill/>
        </p:spPr>
        <p:txBody>
          <a:bodyPr wrap="square">
            <a:spAutoFit/>
          </a:bodyPr>
          <a:lstStyle/>
          <a:p>
            <a:pPr>
              <a:lnSpc>
                <a:spcPct val="107000"/>
              </a:lnSpc>
              <a:spcBef>
                <a:spcPts val="1200"/>
              </a:spcBef>
            </a:pPr>
            <a:r>
              <a:rPr lang="en-IE" sz="1800" b="1" kern="0" dirty="0">
                <a:effectLst/>
                <a:latin typeface="Calibri" panose="020F0502020204030204" pitchFamily="34" charset="0"/>
                <a:ea typeface="Times New Roman" panose="02020603050405020304" pitchFamily="18" charset="0"/>
                <a:cs typeface="Times New Roman" panose="02020603050405020304" pitchFamily="18" charset="0"/>
              </a:rPr>
              <a:t>R&amp;I Application Pathway 1: Applying for JREC and R&amp;I approval (Non-Clinical Trial/Medical Device Trials)</a:t>
            </a:r>
            <a:endParaRPr lang="en-IN"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A7F4079-A46F-4B3D-91DD-29580B6B0E70}"/>
              </a:ext>
            </a:extLst>
          </p:cNvPr>
          <p:cNvSpPr txBox="1"/>
          <p:nvPr/>
        </p:nvSpPr>
        <p:spPr>
          <a:xfrm>
            <a:off x="267927" y="736447"/>
            <a:ext cx="10744201" cy="1070871"/>
          </a:xfrm>
          <a:prstGeom prst="rect">
            <a:avLst/>
          </a:prstGeom>
          <a:noFill/>
        </p:spPr>
        <p:txBody>
          <a:bodyPr wrap="square">
            <a:spAutoFit/>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There are two parts: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E" sz="1800" dirty="0">
                <a:effectLst/>
                <a:latin typeface="Calibri" panose="020F0502020204030204" pitchFamily="34" charset="0"/>
                <a:ea typeface="Calibri" panose="020F0502020204030204" pitchFamily="34" charset="0"/>
                <a:cs typeface="Calibri" panose="020F0502020204030204" pitchFamily="34" charset="0"/>
              </a:rPr>
              <a:t>Complete </a:t>
            </a:r>
            <a:r>
              <a:rPr lang="en-IE" sz="1800" b="1" u="sng" dirty="0">
                <a:effectLst/>
                <a:latin typeface="Calibri" panose="020F0502020204030204" pitchFamily="34" charset="0"/>
                <a:ea typeface="Calibri" panose="020F0502020204030204" pitchFamily="34" charset="0"/>
                <a:cs typeface="Calibri" panose="020F0502020204030204" pitchFamily="34" charset="0"/>
              </a:rPr>
              <a:t>and</a:t>
            </a:r>
            <a:r>
              <a:rPr lang="en-IE" sz="1800" dirty="0">
                <a:effectLst/>
                <a:latin typeface="Calibri" panose="020F0502020204030204" pitchFamily="34" charset="0"/>
                <a:ea typeface="Calibri" panose="020F0502020204030204" pitchFamily="34" charset="0"/>
                <a:cs typeface="Calibri" panose="020F0502020204030204" pitchFamily="34" charset="0"/>
              </a:rPr>
              <a:t> submit your JREC application.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IE" sz="1800" dirty="0">
                <a:effectLst/>
                <a:latin typeface="Calibri" panose="020F0502020204030204" pitchFamily="34" charset="0"/>
                <a:ea typeface="Calibri" panose="020F0502020204030204" pitchFamily="34" charset="0"/>
                <a:cs typeface="Calibri" panose="020F0502020204030204" pitchFamily="34" charset="0"/>
              </a:rPr>
              <a:t>Once the JREC application is </a:t>
            </a:r>
            <a:r>
              <a:rPr lang="en-IE" sz="1800" b="1" u="sng" dirty="0">
                <a:effectLst/>
                <a:latin typeface="Calibri" panose="020F0502020204030204" pitchFamily="34" charset="0"/>
                <a:ea typeface="Calibri" panose="020F0502020204030204" pitchFamily="34" charset="0"/>
                <a:cs typeface="Calibri" panose="020F0502020204030204" pitchFamily="34" charset="0"/>
              </a:rPr>
              <a:t>fully submitted</a:t>
            </a:r>
            <a:r>
              <a:rPr lang="en-IE" sz="1800" dirty="0">
                <a:effectLst/>
                <a:latin typeface="Calibri" panose="020F0502020204030204" pitchFamily="34" charset="0"/>
                <a:ea typeface="Calibri" panose="020F0502020204030204" pitchFamily="34" charset="0"/>
                <a:cs typeface="Calibri" panose="020F0502020204030204" pitchFamily="34" charset="0"/>
              </a:rPr>
              <a:t> the R&amp;I application can be created as a sub form.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F12B7FF-82C5-96A6-3FD7-976B8874D48B}"/>
              </a:ext>
            </a:extLst>
          </p:cNvPr>
          <p:cNvPicPr>
            <a:picLocks noChangeAspect="1"/>
          </p:cNvPicPr>
          <p:nvPr/>
        </p:nvPicPr>
        <p:blipFill rotWithShape="1">
          <a:blip r:embed="rId2">
            <a:extLst>
              <a:ext uri="{28A0092B-C50C-407E-A947-70E740481C1C}">
                <a14:useLocalDpi xmlns:a14="http://schemas.microsoft.com/office/drawing/2010/main" val="0"/>
              </a:ext>
            </a:extLst>
          </a:blip>
          <a:srcRect l="4207" t="2446" r="525" b="3054"/>
          <a:stretch/>
        </p:blipFill>
        <p:spPr bwMode="auto">
          <a:xfrm>
            <a:off x="267927" y="2020488"/>
            <a:ext cx="5011996" cy="3819873"/>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DAD365A7-9CEB-5F23-13B8-20396308973B}"/>
              </a:ext>
            </a:extLst>
          </p:cNvPr>
          <p:cNvSpPr txBox="1"/>
          <p:nvPr/>
        </p:nvSpPr>
        <p:spPr>
          <a:xfrm>
            <a:off x="5459362" y="2382662"/>
            <a:ext cx="6100916" cy="671915"/>
          </a:xfrm>
          <a:prstGeom prst="rect">
            <a:avLst/>
          </a:prstGeom>
          <a:noFill/>
        </p:spPr>
        <p:txBody>
          <a:bodyPr wrap="square">
            <a:spAutoFit/>
          </a:bodyPr>
          <a:lstStyle/>
          <a:p>
            <a:pPr marL="342900" lvl="0" indent="-342900">
              <a:lnSpc>
                <a:spcPct val="107000"/>
              </a:lnSpc>
              <a:spcAft>
                <a:spcPts val="800"/>
              </a:spcAft>
              <a:buFont typeface="+mj-lt"/>
              <a:buAutoNum type="arabicParenR"/>
            </a:pPr>
            <a:r>
              <a:rPr lang="en-IE" sz="1800" dirty="0">
                <a:effectLst/>
                <a:latin typeface="Calibri" panose="020F0502020204030204" pitchFamily="34" charset="0"/>
                <a:ea typeface="Calibri" panose="020F0502020204030204" pitchFamily="34" charset="0"/>
                <a:cs typeface="Calibri" panose="020F0502020204030204" pitchFamily="34" charset="0"/>
              </a:rPr>
              <a:t>To create a sub-form, click the ‘Create Sub Form’ button in the left navigation pane.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55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C196F-BBCD-2C8D-4BDD-43D856201027}"/>
              </a:ext>
            </a:extLst>
          </p:cNvPr>
          <p:cNvPicPr>
            <a:picLocks noChangeAspect="1"/>
          </p:cNvPicPr>
          <p:nvPr/>
        </p:nvPicPr>
        <p:blipFill>
          <a:blip r:embed="rId2"/>
          <a:stretch>
            <a:fillRect/>
          </a:stretch>
        </p:blipFill>
        <p:spPr>
          <a:xfrm>
            <a:off x="467112" y="1594551"/>
            <a:ext cx="4665325" cy="2808574"/>
          </a:xfrm>
          <a:prstGeom prst="rect">
            <a:avLst/>
          </a:prstGeom>
        </p:spPr>
      </p:pic>
      <p:sp>
        <p:nvSpPr>
          <p:cNvPr id="5" name="TextBox 4">
            <a:extLst>
              <a:ext uri="{FF2B5EF4-FFF2-40B4-BE49-F238E27FC236}">
                <a16:creationId xmlns:a16="http://schemas.microsoft.com/office/drawing/2014/main" id="{497713C2-B8C5-2644-4C7F-98E568C86354}"/>
              </a:ext>
            </a:extLst>
          </p:cNvPr>
          <p:cNvSpPr txBox="1"/>
          <p:nvPr/>
        </p:nvSpPr>
        <p:spPr>
          <a:xfrm>
            <a:off x="5773993" y="2020494"/>
            <a:ext cx="6100916" cy="1923796"/>
          </a:xfrm>
          <a:prstGeom prst="rect">
            <a:avLst/>
          </a:prstGeom>
          <a:noFill/>
        </p:spPr>
        <p:txBody>
          <a:bodyPr wrap="square">
            <a:spAutoFit/>
          </a:bodyPr>
          <a:lstStyle/>
          <a:p>
            <a:pPr marL="342900" lvl="0" indent="-342900">
              <a:lnSpc>
                <a:spcPct val="107000"/>
              </a:lnSpc>
              <a:buFont typeface="+mj-lt"/>
              <a:buAutoNum type="arabicParenR" startAt="2"/>
            </a:pPr>
            <a:r>
              <a:rPr lang="en-IE" sz="1600" dirty="0">
                <a:effectLst/>
                <a:latin typeface="Calibri" panose="020F0502020204030204" pitchFamily="34" charset="0"/>
                <a:ea typeface="Calibri" panose="020F0502020204030204" pitchFamily="34" charset="0"/>
                <a:cs typeface="Calibri" panose="020F0502020204030204" pitchFamily="34" charset="0"/>
              </a:rPr>
              <a:t>Then select ‘Pathway 1: SJH R&amp;I Application Form Clinical</a:t>
            </a:r>
          </a:p>
          <a:p>
            <a:pPr lvl="0">
              <a:lnSpc>
                <a:spcPct val="107000"/>
              </a:lnSpc>
            </a:pPr>
            <a:r>
              <a:rPr lang="en-IE" sz="1600" dirty="0">
                <a:latin typeface="Calibri" panose="020F0502020204030204" pitchFamily="34" charset="0"/>
                <a:ea typeface="Calibri" panose="020F0502020204030204" pitchFamily="34" charset="0"/>
                <a:cs typeface="Calibri" panose="020F0502020204030204" pitchFamily="34" charset="0"/>
              </a:rPr>
              <a:t>      </a:t>
            </a:r>
            <a:r>
              <a:rPr lang="en-IE" sz="1600" dirty="0">
                <a:effectLst/>
                <a:latin typeface="Calibri" panose="020F0502020204030204" pitchFamily="34" charset="0"/>
                <a:ea typeface="Calibri" panose="020F0502020204030204" pitchFamily="34" charset="0"/>
                <a:cs typeface="Calibri" panose="020F0502020204030204" pitchFamily="34" charset="0"/>
              </a:rPr>
              <a:t> Research’.</a:t>
            </a:r>
          </a:p>
          <a:p>
            <a:pPr lvl="0">
              <a:lnSpc>
                <a:spcPct val="107000"/>
              </a:lnSpc>
            </a:pPr>
            <a:endParaRPr lang="en-IE" sz="1600" b="1"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n-IE" sz="1600" dirty="0">
                <a:latin typeface="Calibri" panose="020F0502020204030204" pitchFamily="34" charset="0"/>
                <a:ea typeface="Calibri" panose="020F0502020204030204" pitchFamily="34" charset="0"/>
                <a:cs typeface="Calibri" panose="020F0502020204030204" pitchFamily="34" charset="0"/>
              </a:rPr>
              <a:t>3)   </a:t>
            </a:r>
            <a:r>
              <a:rPr lang="en-IE" sz="1600" b="1" dirty="0">
                <a:latin typeface="Calibri" panose="020F0502020204030204" pitchFamily="34" charset="0"/>
                <a:ea typeface="Calibri" panose="020F0502020204030204" pitchFamily="34" charset="0"/>
                <a:cs typeface="Calibri" panose="020F0502020204030204" pitchFamily="34" charset="0"/>
              </a:rPr>
              <a:t>Centre</a:t>
            </a:r>
            <a:r>
              <a:rPr lang="en-IE" sz="1600" dirty="0">
                <a:latin typeface="Calibri" panose="020F0502020204030204" pitchFamily="34" charset="0"/>
                <a:ea typeface="Calibri" panose="020F0502020204030204" pitchFamily="34" charset="0"/>
                <a:cs typeface="Calibri" panose="020F0502020204030204" pitchFamily="34" charset="0"/>
              </a:rPr>
              <a:t>:</a:t>
            </a:r>
            <a:r>
              <a:rPr lang="en-IE" sz="1600" dirty="0">
                <a:effectLst/>
                <a:latin typeface="Calibri" panose="020F0502020204030204" pitchFamily="34" charset="0"/>
                <a:ea typeface="Calibri" panose="020F0502020204030204" pitchFamily="34" charset="0"/>
                <a:cs typeface="Calibri" panose="020F0502020204030204" pitchFamily="34" charset="0"/>
              </a:rPr>
              <a:t> </a:t>
            </a:r>
            <a:r>
              <a:rPr lang="en-IE" sz="1600" dirty="0">
                <a:latin typeface="Calibri" panose="020F0502020204030204" pitchFamily="34" charset="0"/>
                <a:ea typeface="Calibri" panose="020F0502020204030204" pitchFamily="34" charset="0"/>
                <a:cs typeface="Calibri" panose="020F0502020204030204" pitchFamily="34" charset="0"/>
              </a:rPr>
              <a:t>S</a:t>
            </a:r>
            <a:r>
              <a:rPr lang="en-IE" sz="1600" dirty="0">
                <a:effectLst/>
                <a:latin typeface="Calibri" panose="020F0502020204030204" pitchFamily="34" charset="0"/>
                <a:ea typeface="Calibri" panose="020F0502020204030204" pitchFamily="34" charset="0"/>
                <a:cs typeface="Calibri" panose="020F0502020204030204" pitchFamily="34" charset="0"/>
              </a:rPr>
              <a:t>elect ‘Ethics Committee – St James’s Hospital/ </a:t>
            </a:r>
          </a:p>
          <a:p>
            <a:pPr lvl="0">
              <a:lnSpc>
                <a:spcPct val="107000"/>
              </a:lnSpc>
            </a:pPr>
            <a:r>
              <a:rPr lang="en-IE" sz="1600" dirty="0">
                <a:latin typeface="Calibri" panose="020F0502020204030204" pitchFamily="34" charset="0"/>
                <a:ea typeface="Calibri" panose="020F0502020204030204" pitchFamily="34" charset="0"/>
                <a:cs typeface="Calibri" panose="020F0502020204030204" pitchFamily="34" charset="0"/>
              </a:rPr>
              <a:t>     </a:t>
            </a:r>
            <a:r>
              <a:rPr lang="en-IE" sz="1600" dirty="0">
                <a:effectLst/>
                <a:latin typeface="Calibri" panose="020F0502020204030204" pitchFamily="34" charset="0"/>
                <a:ea typeface="Calibri" panose="020F0502020204030204" pitchFamily="34" charset="0"/>
                <a:cs typeface="Calibri" panose="020F0502020204030204" pitchFamily="34" charset="0"/>
              </a:rPr>
              <a:t> Tallaght University Hospital.</a:t>
            </a:r>
          </a:p>
          <a:p>
            <a:pPr lvl="0">
              <a:lnSpc>
                <a:spcPct val="107000"/>
              </a:lnSpc>
            </a:pPr>
            <a:endParaRPr lang="en-IE" sz="16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n-IE" sz="1600" dirty="0">
                <a:effectLst/>
                <a:latin typeface="Calibri" panose="020F0502020204030204" pitchFamily="34" charset="0"/>
                <a:ea typeface="Calibri" panose="020F0502020204030204" pitchFamily="34" charset="0"/>
              </a:rPr>
              <a:t>4)   Click ‘Create’</a:t>
            </a:r>
            <a:endParaRPr lang="en-IN" sz="1600" dirty="0"/>
          </a:p>
        </p:txBody>
      </p:sp>
    </p:spTree>
    <p:extLst>
      <p:ext uri="{BB962C8B-B14F-4D97-AF65-F5344CB8AC3E}">
        <p14:creationId xmlns:p14="http://schemas.microsoft.com/office/powerpoint/2010/main" val="271840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E76F7-AAA0-0A83-B333-41CC812526C6}"/>
              </a:ext>
            </a:extLst>
          </p:cNvPr>
          <p:cNvPicPr>
            <a:picLocks noChangeAspect="1"/>
          </p:cNvPicPr>
          <p:nvPr/>
        </p:nvPicPr>
        <p:blipFill>
          <a:blip r:embed="rId2"/>
          <a:stretch>
            <a:fillRect/>
          </a:stretch>
        </p:blipFill>
        <p:spPr>
          <a:xfrm>
            <a:off x="228395" y="1772766"/>
            <a:ext cx="4959350" cy="2613558"/>
          </a:xfrm>
          <a:prstGeom prst="rect">
            <a:avLst/>
          </a:prstGeom>
          <a:ln>
            <a:solidFill>
              <a:schemeClr val="tx1"/>
            </a:solidFill>
          </a:ln>
        </p:spPr>
      </p:pic>
      <p:sp>
        <p:nvSpPr>
          <p:cNvPr id="5" name="TextBox 4">
            <a:extLst>
              <a:ext uri="{FF2B5EF4-FFF2-40B4-BE49-F238E27FC236}">
                <a16:creationId xmlns:a16="http://schemas.microsoft.com/office/drawing/2014/main" id="{69167259-5F6F-D7B7-2BA6-732A2D84FC9C}"/>
              </a:ext>
            </a:extLst>
          </p:cNvPr>
          <p:cNvSpPr txBox="1"/>
          <p:nvPr/>
        </p:nvSpPr>
        <p:spPr>
          <a:xfrm>
            <a:off x="5333653" y="961978"/>
            <a:ext cx="6769570" cy="4198393"/>
          </a:xfrm>
          <a:prstGeom prst="rect">
            <a:avLst/>
          </a:prstGeom>
          <a:noFill/>
        </p:spPr>
        <p:txBody>
          <a:bodyPr wrap="square">
            <a:spAutoFit/>
          </a:bodyPr>
          <a:lstStyle/>
          <a:p>
            <a:pPr>
              <a:lnSpc>
                <a:spcPct val="107000"/>
              </a:lnSpc>
              <a:spcAft>
                <a:spcPts val="800"/>
              </a:spcAft>
            </a:pPr>
            <a:r>
              <a:rPr lang="en-IE" b="1" dirty="0">
                <a:effectLst/>
                <a:latin typeface="Calibri" panose="020F0502020204030204" pitchFamily="34" charset="0"/>
                <a:ea typeface="Calibri" panose="020F0502020204030204" pitchFamily="34" charset="0"/>
                <a:cs typeface="Calibri" panose="020F0502020204030204" pitchFamily="34" charset="0"/>
              </a:rPr>
              <a:t>Starting your application</a:t>
            </a:r>
          </a:p>
          <a:p>
            <a:pPr>
              <a:lnSpc>
                <a:spcPct val="107000"/>
              </a:lnSpc>
              <a:spcAft>
                <a:spcPts val="800"/>
              </a:spcAft>
            </a:pPr>
            <a:br>
              <a:rPr lang="en-IE" b="1" dirty="0">
                <a:effectLst/>
                <a:latin typeface="Calibri" panose="020F0502020204030204" pitchFamily="34" charset="0"/>
                <a:ea typeface="Calibri" panose="020F0502020204030204" pitchFamily="34" charset="0"/>
                <a:cs typeface="Calibri" panose="020F0502020204030204" pitchFamily="34" charset="0"/>
              </a:rPr>
            </a:br>
            <a:r>
              <a:rPr lang="en-IE" dirty="0">
                <a:effectLst/>
                <a:latin typeface="Calibri" panose="020F0502020204030204" pitchFamily="34" charset="0"/>
                <a:ea typeface="Calibri" panose="020F0502020204030204" pitchFamily="34" charset="0"/>
                <a:cs typeface="Calibri" panose="020F0502020204030204" pitchFamily="34" charset="0"/>
              </a:rPr>
              <a:t>The</a:t>
            </a:r>
            <a:r>
              <a:rPr lang="en-IE" b="1" dirty="0">
                <a:effectLst/>
                <a:latin typeface="Calibri" panose="020F0502020204030204" pitchFamily="34" charset="0"/>
                <a:ea typeface="Calibri" panose="020F0502020204030204" pitchFamily="34" charset="0"/>
                <a:cs typeface="Calibri" panose="020F0502020204030204" pitchFamily="34" charset="0"/>
              </a:rPr>
              <a:t> </a:t>
            </a:r>
            <a:r>
              <a:rPr lang="en-IE" dirty="0">
                <a:effectLst/>
                <a:latin typeface="Calibri" panose="020F0502020204030204" pitchFamily="34" charset="0"/>
                <a:ea typeface="Calibri" panose="020F0502020204030204" pitchFamily="34" charset="0"/>
                <a:cs typeface="Calibri" panose="020F0502020204030204" pitchFamily="34" charset="0"/>
              </a:rPr>
              <a:t>R&amp;I application form will appear as follows.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Calibri" panose="020F0502020204030204" pitchFamily="34" charset="0"/>
              </a:rPr>
              <a:t>The sections to be completed are denoted by the </a:t>
            </a:r>
            <a:r>
              <a:rPr lang="en-IE"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blue font</a:t>
            </a:r>
            <a:r>
              <a:rPr lang="en-IE" dirty="0">
                <a:effectLst/>
                <a:latin typeface="Calibri" panose="020F0502020204030204" pitchFamily="34" charset="0"/>
                <a:ea typeface="Calibri" panose="020F0502020204030204" pitchFamily="34" charset="0"/>
                <a:cs typeface="Calibri" panose="020F0502020204030204" pitchFamily="34" charset="0"/>
              </a:rPr>
              <a:t>.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Calibri" panose="020F0502020204030204" pitchFamily="34" charset="0"/>
              </a:rPr>
              <a:t>Many sections will have automatically populated with data from your JREC application.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Calibri" panose="020F0502020204030204" pitchFamily="34" charset="0"/>
              </a:rPr>
              <a:t>To begin completing the form, select applicant details and use the ‘Next Page’ buttons to navigate through the application form.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Calibri" panose="020F0502020204030204" pitchFamily="34" charset="0"/>
              </a:rPr>
              <a:t>The form questions are explained in more detail in the </a:t>
            </a:r>
            <a:r>
              <a:rPr lang="en-IE" b="1" dirty="0">
                <a:latin typeface="Calibri" panose="020F0502020204030204" pitchFamily="34" charset="0"/>
                <a:ea typeface="Calibri" panose="020F0502020204030204" pitchFamily="34" charset="0"/>
                <a:cs typeface="Calibri" panose="020F0502020204030204" pitchFamily="34" charset="0"/>
              </a:rPr>
              <a:t>guidance document</a:t>
            </a:r>
            <a:r>
              <a:rPr lang="en-IE" dirty="0">
                <a:latin typeface="Calibri" panose="020F0502020204030204" pitchFamily="34" charset="0"/>
                <a:ea typeface="Calibri" panose="020F0502020204030204" pitchFamily="34" charset="0"/>
                <a:cs typeface="Calibri" panose="020F0502020204030204" pitchFamily="34" charset="0"/>
              </a:rPr>
              <a:t> and by clicking on the </a:t>
            </a:r>
            <a:r>
              <a:rPr lang="en-IE" b="1" dirty="0">
                <a:latin typeface="Calibri" panose="020F0502020204030204" pitchFamily="34" charset="0"/>
                <a:ea typeface="Calibri" panose="020F0502020204030204" pitchFamily="34" charset="0"/>
                <a:cs typeface="Calibri" panose="020F0502020204030204" pitchFamily="34" charset="0"/>
              </a:rPr>
              <a:t>information icons        </a:t>
            </a:r>
            <a:r>
              <a:rPr lang="en-IE" dirty="0">
                <a:latin typeface="Calibri" panose="020F0502020204030204" pitchFamily="34" charset="0"/>
                <a:ea typeface="Calibri" panose="020F0502020204030204" pitchFamily="34" charset="0"/>
                <a:cs typeface="Calibri" panose="020F0502020204030204" pitchFamily="34" charset="0"/>
              </a:rPr>
              <a:t>throughout the form.</a:t>
            </a:r>
            <a:endParaRPr lang="en-IE" sz="14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32B8B73-2F0E-434A-A1C5-8F11755D72FA}"/>
              </a:ext>
            </a:extLst>
          </p:cNvPr>
          <p:cNvPicPr>
            <a:picLocks noChangeAspect="1"/>
          </p:cNvPicPr>
          <p:nvPr/>
        </p:nvPicPr>
        <p:blipFill>
          <a:blip r:embed="rId3"/>
          <a:stretch>
            <a:fillRect/>
          </a:stretch>
        </p:blipFill>
        <p:spPr>
          <a:xfrm>
            <a:off x="10213929" y="4165616"/>
            <a:ext cx="333375" cy="314325"/>
          </a:xfrm>
          <a:prstGeom prst="rect">
            <a:avLst/>
          </a:prstGeom>
        </p:spPr>
      </p:pic>
    </p:spTree>
    <p:extLst>
      <p:ext uri="{BB962C8B-B14F-4D97-AF65-F5344CB8AC3E}">
        <p14:creationId xmlns:p14="http://schemas.microsoft.com/office/powerpoint/2010/main" val="142559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6B2741-477C-703A-09FC-666F72993757}"/>
              </a:ext>
            </a:extLst>
          </p:cNvPr>
          <p:cNvPicPr>
            <a:picLocks noChangeAspect="1"/>
          </p:cNvPicPr>
          <p:nvPr/>
        </p:nvPicPr>
        <p:blipFill>
          <a:blip r:embed="rId2"/>
          <a:stretch>
            <a:fillRect/>
          </a:stretch>
        </p:blipFill>
        <p:spPr>
          <a:xfrm>
            <a:off x="382466" y="1878721"/>
            <a:ext cx="4988560" cy="2800862"/>
          </a:xfrm>
          <a:prstGeom prst="rect">
            <a:avLst/>
          </a:prstGeom>
          <a:ln>
            <a:solidFill>
              <a:schemeClr val="tx1"/>
            </a:solidFill>
          </a:ln>
        </p:spPr>
      </p:pic>
      <p:sp>
        <p:nvSpPr>
          <p:cNvPr id="3" name="Rectangle 2"/>
          <p:cNvSpPr/>
          <p:nvPr/>
        </p:nvSpPr>
        <p:spPr>
          <a:xfrm>
            <a:off x="5578136" y="850666"/>
            <a:ext cx="6096000" cy="4856971"/>
          </a:xfrm>
          <a:prstGeom prst="rect">
            <a:avLst/>
          </a:prstGeom>
        </p:spPr>
        <p:txBody>
          <a:bodyPr>
            <a:spAutoFit/>
          </a:bodyPr>
          <a:lstStyle/>
          <a:p>
            <a:pPr>
              <a:lnSpc>
                <a:spcPct val="107000"/>
              </a:lnSpc>
              <a:spcAft>
                <a:spcPts val="800"/>
              </a:spcAft>
            </a:pPr>
            <a:r>
              <a:rPr lang="en-IE" b="1" dirty="0">
                <a:latin typeface="Calibri" panose="020F0502020204030204" pitchFamily="34" charset="0"/>
                <a:ea typeface="Calibri" panose="020F0502020204030204" pitchFamily="34" charset="0"/>
                <a:cs typeface="Calibri" panose="020F0502020204030204" pitchFamily="34" charset="0"/>
              </a:rPr>
              <a:t>Submitting your application</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Calibri" panose="020F0502020204030204" pitchFamily="34" charset="0"/>
              </a:rPr>
              <a:t>Once you have completed all the sections, you will be invited to sign off and submit your application form by adding your signature. Your signature is your email and Infonetica password. </a:t>
            </a:r>
          </a:p>
          <a:p>
            <a:pPr>
              <a:lnSpc>
                <a:spcPct val="107000"/>
              </a:lnSpc>
              <a:spcAft>
                <a:spcPts val="800"/>
              </a:spcAft>
            </a:pP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Calibri" panose="020F0502020204030204" pitchFamily="34" charset="0"/>
              </a:rPr>
              <a:t>If this is the first time you have submitted this R&amp;I application, your PI will also be required to sign off on the application. You must request your PIs signature, as you did for your ethics application. </a:t>
            </a:r>
          </a:p>
          <a:p>
            <a:pPr>
              <a:lnSpc>
                <a:spcPct val="107000"/>
              </a:lnSpc>
              <a:spcAft>
                <a:spcPts val="800"/>
              </a:spcAft>
            </a:pP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latin typeface="Calibri" panose="020F0502020204030204" pitchFamily="34" charset="0"/>
                <a:ea typeface="Calibri" panose="020F0502020204030204" pitchFamily="34" charset="0"/>
                <a:cs typeface="Calibri" panose="020F0502020204030204" pitchFamily="34" charset="0"/>
              </a:rPr>
              <a:t>NOTE: The R&amp;I application form will not be submitted until the PI has provided a signature. </a:t>
            </a:r>
          </a:p>
          <a:p>
            <a:pPr>
              <a:lnSpc>
                <a:spcPct val="107000"/>
              </a:lnSpc>
              <a:spcAft>
                <a:spcPts val="800"/>
              </a:spcAft>
            </a:pPr>
            <a:endParaRPr lang="en-I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576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Pathway 2</a:t>
            </a:r>
          </a:p>
        </p:txBody>
      </p:sp>
      <p:sp>
        <p:nvSpPr>
          <p:cNvPr id="3" name="Text Placeholder 2"/>
          <p:cNvSpPr>
            <a:spLocks noGrp="1"/>
          </p:cNvSpPr>
          <p:nvPr>
            <p:ph type="body" idx="1"/>
          </p:nvPr>
        </p:nvSpPr>
        <p:spPr/>
        <p:txBody>
          <a:bodyPr/>
          <a:lstStyle/>
          <a:p>
            <a:r>
              <a:rPr lang="en-IE" dirty="0"/>
              <a:t>How to create an application for projects that have external ethical approval but require R&amp;I approval</a:t>
            </a:r>
          </a:p>
          <a:p>
            <a:endParaRPr lang="en-IE" dirty="0"/>
          </a:p>
        </p:txBody>
      </p:sp>
    </p:spTree>
    <p:extLst>
      <p:ext uri="{BB962C8B-B14F-4D97-AF65-F5344CB8AC3E}">
        <p14:creationId xmlns:p14="http://schemas.microsoft.com/office/powerpoint/2010/main" val="105337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0761E2-3AAF-15B4-CB24-E968B4E296D0}"/>
              </a:ext>
            </a:extLst>
          </p:cNvPr>
          <p:cNvSpPr txBox="1"/>
          <p:nvPr/>
        </p:nvSpPr>
        <p:spPr>
          <a:xfrm>
            <a:off x="189270" y="199901"/>
            <a:ext cx="11540613" cy="375552"/>
          </a:xfrm>
          <a:prstGeom prst="rect">
            <a:avLst/>
          </a:prstGeom>
          <a:noFill/>
        </p:spPr>
        <p:txBody>
          <a:bodyPr wrap="square">
            <a:spAutoFit/>
          </a:bodyPr>
          <a:lstStyle/>
          <a:p>
            <a:pPr>
              <a:lnSpc>
                <a:spcPct val="107000"/>
              </a:lnSpc>
              <a:spcBef>
                <a:spcPts val="1200"/>
              </a:spcBef>
            </a:pPr>
            <a:r>
              <a:rPr lang="en-IE" sz="1800" b="1" kern="0" dirty="0">
                <a:effectLst/>
                <a:latin typeface="Calibri" panose="020F0502020204030204" pitchFamily="34" charset="0"/>
                <a:ea typeface="Times New Roman" panose="02020603050405020304" pitchFamily="18" charset="0"/>
                <a:cs typeface="Times New Roman" panose="02020603050405020304" pitchFamily="18" charset="0"/>
              </a:rPr>
              <a:t>R&amp;I Application Pathway 2: External Ethical Approval for SJH (ONLY) Staff Studies &amp; Regulated Clinical &amp; Device Trials </a:t>
            </a:r>
            <a:endParaRPr lang="en-IN"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F0A2AF0-19E3-CDA9-CE8C-8DF7F618EBAB}"/>
              </a:ext>
            </a:extLst>
          </p:cNvPr>
          <p:cNvSpPr txBox="1"/>
          <p:nvPr/>
        </p:nvSpPr>
        <p:spPr>
          <a:xfrm>
            <a:off x="189270" y="318566"/>
            <a:ext cx="10481187" cy="942117"/>
          </a:xfrm>
          <a:prstGeom prst="rect">
            <a:avLst/>
          </a:prstGeom>
          <a:noFill/>
        </p:spPr>
        <p:txBody>
          <a:bodyPr wrap="square">
            <a:spAutoFit/>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IE" sz="1400" dirty="0">
                <a:effectLst/>
                <a:latin typeface="Calibri" panose="020F0502020204030204" pitchFamily="34" charset="0"/>
                <a:ea typeface="Calibri" panose="020F0502020204030204" pitchFamily="34" charset="0"/>
                <a:cs typeface="Calibri" panose="020F0502020204030204" pitchFamily="34" charset="0"/>
              </a:rPr>
              <a:t>Trials that have ethical approval from the National Research Ethics Committee (NREC) or CTIS, still require R&amp;I approval. This application can be submitted while NREC/CTIS approval is pending</a:t>
            </a:r>
            <a:r>
              <a:rPr lang="en-IE" sz="1200" dirty="0">
                <a:effectLst/>
                <a:latin typeface="Calibri" panose="020F0502020204030204" pitchFamily="34" charset="0"/>
                <a:ea typeface="Calibri" panose="020F0502020204030204" pitchFamily="34" charset="0"/>
                <a:cs typeface="Calibri" panose="020F0502020204030204" pitchFamily="34" charset="0"/>
              </a:rPr>
              <a: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4F3C6F7-6CF9-E932-5995-6CF4A062E1FD}"/>
              </a:ext>
            </a:extLst>
          </p:cNvPr>
          <p:cNvPicPr>
            <a:picLocks noChangeAspect="1"/>
          </p:cNvPicPr>
          <p:nvPr/>
        </p:nvPicPr>
        <p:blipFill rotWithShape="1">
          <a:blip r:embed="rId2"/>
          <a:srcRect l="-1" r="1138" b="49500"/>
          <a:stretch/>
        </p:blipFill>
        <p:spPr bwMode="auto">
          <a:xfrm>
            <a:off x="189270" y="1379348"/>
            <a:ext cx="4902834" cy="184277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A516ED0-5CCC-ED32-8D2E-51144D315DA4}"/>
              </a:ext>
            </a:extLst>
          </p:cNvPr>
          <p:cNvPicPr>
            <a:picLocks noChangeAspect="1"/>
          </p:cNvPicPr>
          <p:nvPr/>
        </p:nvPicPr>
        <p:blipFill>
          <a:blip r:embed="rId3"/>
          <a:stretch>
            <a:fillRect/>
          </a:stretch>
        </p:blipFill>
        <p:spPr>
          <a:xfrm>
            <a:off x="189270" y="3340783"/>
            <a:ext cx="4902835" cy="2475230"/>
          </a:xfrm>
          <a:prstGeom prst="rect">
            <a:avLst/>
          </a:prstGeom>
        </p:spPr>
      </p:pic>
      <p:sp>
        <p:nvSpPr>
          <p:cNvPr id="9" name="TextBox 8">
            <a:extLst>
              <a:ext uri="{FF2B5EF4-FFF2-40B4-BE49-F238E27FC236}">
                <a16:creationId xmlns:a16="http://schemas.microsoft.com/office/drawing/2014/main" id="{532A505B-EB33-D3B9-E9E2-744247159577}"/>
              </a:ext>
            </a:extLst>
          </p:cNvPr>
          <p:cNvSpPr txBox="1"/>
          <p:nvPr/>
        </p:nvSpPr>
        <p:spPr>
          <a:xfrm>
            <a:off x="5498333" y="1411376"/>
            <a:ext cx="6100916" cy="3858813"/>
          </a:xfrm>
          <a:prstGeom prst="rect">
            <a:avLst/>
          </a:prstGeom>
          <a:noFill/>
        </p:spPr>
        <p:txBody>
          <a:bodyPr wrap="square">
            <a:spAutoFit/>
          </a:bodyPr>
          <a:lstStyle/>
          <a:p>
            <a:r>
              <a:rPr lang="en-IE" sz="1600" dirty="0">
                <a:effectLst/>
                <a:latin typeface="Calibri" panose="020F0502020204030204" pitchFamily="34" charset="0"/>
                <a:ea typeface="Calibri" panose="020F0502020204030204" pitchFamily="34" charset="0"/>
              </a:rPr>
              <a:t>From the work area, select ‘</a:t>
            </a:r>
            <a:r>
              <a:rPr lang="en-IE" sz="1600" b="1" dirty="0">
                <a:effectLst/>
                <a:latin typeface="Calibri" panose="020F0502020204030204" pitchFamily="34" charset="0"/>
                <a:ea typeface="Calibri" panose="020F0502020204030204" pitchFamily="34" charset="0"/>
              </a:rPr>
              <a:t>Create Project</a:t>
            </a:r>
            <a:r>
              <a:rPr lang="en-IE" sz="1600" dirty="0">
                <a:effectLst/>
                <a:latin typeface="Calibri" panose="020F0502020204030204" pitchFamily="34" charset="0"/>
                <a:ea typeface="Calibri" panose="020F0502020204030204" pitchFamily="34" charset="0"/>
              </a:rPr>
              <a:t>’ in the navigation pane on the left.</a:t>
            </a:r>
          </a:p>
          <a:p>
            <a:endParaRPr lang="en-IE" sz="1600" dirty="0">
              <a:effectLst/>
              <a:latin typeface="Calibri" panose="020F0502020204030204" pitchFamily="34" charset="0"/>
              <a:ea typeface="Calibri" panose="020F0502020204030204" pitchFamily="34" charset="0"/>
            </a:endParaRPr>
          </a:p>
          <a:p>
            <a:pPr>
              <a:lnSpc>
                <a:spcPct val="107000"/>
              </a:lnSpc>
              <a:spcAft>
                <a:spcPts val="800"/>
              </a:spcAft>
            </a:pPr>
            <a:r>
              <a:rPr lang="en-IE" sz="1600" b="1" dirty="0">
                <a:effectLst/>
                <a:latin typeface="Calibri" panose="020F0502020204030204" pitchFamily="34" charset="0"/>
                <a:ea typeface="Calibri" panose="020F0502020204030204" pitchFamily="34" charset="0"/>
                <a:cs typeface="Calibri" panose="020F0502020204030204" pitchFamily="34" charset="0"/>
              </a:rPr>
              <a:t>Form: </a:t>
            </a:r>
            <a:r>
              <a:rPr lang="en-IE" sz="1600" dirty="0">
                <a:effectLst/>
                <a:latin typeface="Calibri" panose="020F0502020204030204" pitchFamily="34" charset="0"/>
                <a:ea typeface="Calibri" panose="020F0502020204030204" pitchFamily="34" charset="0"/>
                <a:cs typeface="Calibri" panose="020F0502020204030204" pitchFamily="34" charset="0"/>
              </a:rPr>
              <a:t>If you are applying for R&amp;I approval for a Clinical Trial or Regulated Device with NREC/CTIS approval or pending approval,</a:t>
            </a:r>
            <a:r>
              <a:rPr lang="en-IE" sz="1600" dirty="0">
                <a:latin typeface="Calibri" panose="020F0502020204030204" pitchFamily="34" charset="0"/>
                <a:ea typeface="Calibri" panose="020F0502020204030204" pitchFamily="34" charset="0"/>
                <a:cs typeface="Calibri" panose="020F0502020204030204" pitchFamily="34" charset="0"/>
              </a:rPr>
              <a:t> Clinical Trial involving Ionizing radiation</a:t>
            </a:r>
            <a:r>
              <a:rPr lang="en-IE" sz="1600" dirty="0">
                <a:effectLst/>
                <a:latin typeface="Calibri" panose="020F0502020204030204" pitchFamily="34" charset="0"/>
                <a:ea typeface="Calibri" panose="020F0502020204030204" pitchFamily="34" charset="0"/>
                <a:cs typeface="Calibri" panose="020F0502020204030204" pitchFamily="34" charset="0"/>
              </a:rPr>
              <a:t> or</a:t>
            </a:r>
            <a:r>
              <a:rPr lang="en-IE" sz="1600" b="1" dirty="0">
                <a:effectLst/>
                <a:latin typeface="Calibri" panose="020F0502020204030204" pitchFamily="34" charset="0"/>
                <a:ea typeface="Calibri" panose="020F0502020204030204" pitchFamily="34" charset="0"/>
                <a:cs typeface="Calibri" panose="020F0502020204030204" pitchFamily="34" charset="0"/>
              </a:rPr>
              <a:t> </a:t>
            </a:r>
            <a:r>
              <a:rPr lang="en-IE" sz="1600" dirty="0">
                <a:effectLst/>
                <a:latin typeface="Calibri" panose="020F0502020204030204" pitchFamily="34" charset="0"/>
                <a:ea typeface="Calibri" panose="020F0502020204030204" pitchFamily="34" charset="0"/>
                <a:cs typeface="Calibri" panose="020F0502020204030204" pitchFamily="34" charset="0"/>
              </a:rPr>
              <a:t>a staff study that has been granted university ethics, you must select ‘</a:t>
            </a:r>
            <a:r>
              <a:rPr lang="en-IE" sz="1600" b="1" dirty="0">
                <a:effectLst/>
                <a:latin typeface="Calibri" panose="020F0502020204030204" pitchFamily="34" charset="0"/>
                <a:ea typeface="Calibri" panose="020F0502020204030204" pitchFamily="34" charset="0"/>
                <a:cs typeface="Calibri" panose="020F0502020204030204" pitchFamily="34" charset="0"/>
              </a:rPr>
              <a:t>Pathway 2: External Ethical Approval For Staff Studies &amp; Regulated Clinical &amp; Device Trials R&amp;I App</a:t>
            </a:r>
            <a:r>
              <a:rPr lang="en-IE" sz="1600" dirty="0">
                <a:effectLst/>
                <a:latin typeface="Calibri" panose="020F0502020204030204" pitchFamily="34" charset="0"/>
                <a:ea typeface="Calibri" panose="020F0502020204030204" pitchFamily="34" charset="0"/>
                <a:cs typeface="Calibri" panose="020F0502020204030204" pitchFamily="34"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IE" sz="1600" dirty="0">
                <a:effectLst/>
                <a:latin typeface="Calibri" panose="020F0502020204030204" pitchFamily="34" charset="0"/>
                <a:ea typeface="Calibri" panose="020F0502020204030204" pitchFamily="34" charset="0"/>
                <a:cs typeface="Calibri" panose="020F0502020204030204" pitchFamily="34"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600" b="1" dirty="0">
                <a:effectLst/>
                <a:latin typeface="Calibri" panose="020F0502020204030204" pitchFamily="34" charset="0"/>
                <a:ea typeface="Calibri" panose="020F0502020204030204" pitchFamily="34" charset="0"/>
                <a:cs typeface="Calibri" panose="020F0502020204030204" pitchFamily="34" charset="0"/>
              </a:rPr>
              <a:t>Centre</a:t>
            </a:r>
            <a:r>
              <a:rPr lang="en-IE" sz="1600" dirty="0">
                <a:effectLst/>
                <a:latin typeface="Calibri" panose="020F0502020204030204" pitchFamily="34" charset="0"/>
                <a:ea typeface="Calibri" panose="020F0502020204030204" pitchFamily="34" charset="0"/>
                <a:cs typeface="Calibri" panose="020F0502020204030204" pitchFamily="34" charset="0"/>
              </a:rPr>
              <a:t>: You must select ‘Ethics Committee – St James’s Hospital/ Tallaght University Hospital.</a:t>
            </a:r>
          </a:p>
          <a:p>
            <a:pPr>
              <a:lnSpc>
                <a:spcPct val="10700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dirty="0">
                <a:effectLst/>
                <a:latin typeface="Calibri" panose="020F0502020204030204" pitchFamily="34" charset="0"/>
                <a:ea typeface="Calibri" panose="020F0502020204030204" pitchFamily="34" charset="0"/>
              </a:rPr>
              <a:t>Select ‘</a:t>
            </a:r>
            <a:r>
              <a:rPr lang="en-IE" sz="1600" b="1" dirty="0">
                <a:effectLst/>
                <a:latin typeface="Calibri" panose="020F0502020204030204" pitchFamily="34" charset="0"/>
                <a:ea typeface="Calibri" panose="020F0502020204030204" pitchFamily="34" charset="0"/>
              </a:rPr>
              <a:t>Create’.</a:t>
            </a:r>
            <a:endParaRPr lang="en-IN" sz="1600" b="1" dirty="0"/>
          </a:p>
        </p:txBody>
      </p:sp>
    </p:spTree>
    <p:extLst>
      <p:ext uri="{BB962C8B-B14F-4D97-AF65-F5344CB8AC3E}">
        <p14:creationId xmlns:p14="http://schemas.microsoft.com/office/powerpoint/2010/main" val="36951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64F31-07CB-45E6-8D54-7F596928CC10}"/>
              </a:ext>
            </a:extLst>
          </p:cNvPr>
          <p:cNvSpPr txBox="1"/>
          <p:nvPr/>
        </p:nvSpPr>
        <p:spPr>
          <a:xfrm>
            <a:off x="315686" y="211573"/>
            <a:ext cx="6100354" cy="461665"/>
          </a:xfrm>
          <a:prstGeom prst="rect">
            <a:avLst/>
          </a:prstGeom>
          <a:noFill/>
        </p:spPr>
        <p:txBody>
          <a:bodyPr wrap="square">
            <a:spAutoFit/>
          </a:bodyPr>
          <a:lstStyle/>
          <a:p>
            <a:r>
              <a:rPr lang="en-IE" sz="2400" dirty="0"/>
              <a:t>QUALITY IMPROVEMENT  = QSID </a:t>
            </a:r>
          </a:p>
        </p:txBody>
      </p:sp>
      <p:sp>
        <p:nvSpPr>
          <p:cNvPr id="6" name="TextBox 5">
            <a:extLst>
              <a:ext uri="{FF2B5EF4-FFF2-40B4-BE49-F238E27FC236}">
                <a16:creationId xmlns:a16="http://schemas.microsoft.com/office/drawing/2014/main" id="{62F44FF5-37ED-493F-962D-E2AA494E6CBC}"/>
              </a:ext>
            </a:extLst>
          </p:cNvPr>
          <p:cNvSpPr txBox="1"/>
          <p:nvPr/>
        </p:nvSpPr>
        <p:spPr>
          <a:xfrm>
            <a:off x="5580551" y="672626"/>
            <a:ext cx="6100354" cy="1200329"/>
          </a:xfrm>
          <a:prstGeom prst="rect">
            <a:avLst/>
          </a:prstGeom>
          <a:noFill/>
        </p:spPr>
        <p:txBody>
          <a:bodyPr wrap="square">
            <a:spAutoFit/>
          </a:bodyPr>
          <a:lstStyle/>
          <a:p>
            <a:r>
              <a:rPr lang="en-IE" u="sng" dirty="0">
                <a:hlinkClick r:id="rId2">
                  <a:extLst>
                    <a:ext uri="{A12FA001-AC4F-418D-AE19-62706E023703}">
                      <ahyp:hlinkClr xmlns:ahyp="http://schemas.microsoft.com/office/drawing/2018/hyperlinkcolor" val="tx"/>
                    </a:ext>
                  </a:extLst>
                </a:hlinkClick>
              </a:rPr>
              <a:t>From August 2024 R&amp;I no longer accepts Quality Improvement(QI) projects. They are instead registered with QSID, through the below link. </a:t>
            </a:r>
          </a:p>
          <a:p>
            <a:r>
              <a:rPr lang="en-IE" dirty="0">
                <a:hlinkClick r:id="rId2">
                  <a:extLst>
                    <a:ext uri="{A12FA001-AC4F-418D-AE19-62706E023703}">
                      <ahyp:hlinkClr xmlns:ahyp="http://schemas.microsoft.com/office/drawing/2018/hyperlinkcolor" val="tx"/>
                    </a:ext>
                  </a:extLst>
                </a:hlinkClick>
              </a:rPr>
              <a:t>Clinical Audit - St James's Hospital</a:t>
            </a:r>
            <a:endParaRPr lang="en-IE" dirty="0"/>
          </a:p>
        </p:txBody>
      </p:sp>
      <p:pic>
        <p:nvPicPr>
          <p:cNvPr id="7" name="Picture 6">
            <a:extLst>
              <a:ext uri="{FF2B5EF4-FFF2-40B4-BE49-F238E27FC236}">
                <a16:creationId xmlns:a16="http://schemas.microsoft.com/office/drawing/2014/main" id="{1ED734F9-AD75-42E4-9720-182A23AE3762}"/>
              </a:ext>
            </a:extLst>
          </p:cNvPr>
          <p:cNvPicPr>
            <a:picLocks noChangeAspect="1"/>
          </p:cNvPicPr>
          <p:nvPr/>
        </p:nvPicPr>
        <p:blipFill>
          <a:blip r:embed="rId3"/>
          <a:stretch>
            <a:fillRect/>
          </a:stretch>
        </p:blipFill>
        <p:spPr>
          <a:xfrm>
            <a:off x="6479177" y="2778980"/>
            <a:ext cx="4136572" cy="2060750"/>
          </a:xfrm>
          <a:prstGeom prst="rect">
            <a:avLst/>
          </a:prstGeom>
        </p:spPr>
      </p:pic>
      <p:sp>
        <p:nvSpPr>
          <p:cNvPr id="13" name="TextBox 12">
            <a:extLst>
              <a:ext uri="{FF2B5EF4-FFF2-40B4-BE49-F238E27FC236}">
                <a16:creationId xmlns:a16="http://schemas.microsoft.com/office/drawing/2014/main" id="{D6B603A7-C0F3-40D4-B742-FDF8F72DDEE6}"/>
              </a:ext>
            </a:extLst>
          </p:cNvPr>
          <p:cNvSpPr txBox="1"/>
          <p:nvPr/>
        </p:nvSpPr>
        <p:spPr>
          <a:xfrm>
            <a:off x="5554424" y="2162066"/>
            <a:ext cx="6574973" cy="369332"/>
          </a:xfrm>
          <a:prstGeom prst="rect">
            <a:avLst/>
          </a:prstGeom>
          <a:noFill/>
        </p:spPr>
        <p:txBody>
          <a:bodyPr wrap="square" rtlCol="0">
            <a:spAutoFit/>
          </a:bodyPr>
          <a:lstStyle/>
          <a:p>
            <a:r>
              <a:rPr lang="en-IE" dirty="0"/>
              <a:t>Intranet Page       Quality Safety       Effective Care       Clinical Audit</a:t>
            </a:r>
          </a:p>
        </p:txBody>
      </p:sp>
      <p:cxnSp>
        <p:nvCxnSpPr>
          <p:cNvPr id="15" name="Straight Arrow Connector 14">
            <a:extLst>
              <a:ext uri="{FF2B5EF4-FFF2-40B4-BE49-F238E27FC236}">
                <a16:creationId xmlns:a16="http://schemas.microsoft.com/office/drawing/2014/main" id="{64F6FC3B-2D18-4C40-8718-7E4B33386EA5}"/>
              </a:ext>
            </a:extLst>
          </p:cNvPr>
          <p:cNvCxnSpPr>
            <a:cxnSpLocks/>
          </p:cNvCxnSpPr>
          <p:nvPr/>
        </p:nvCxnSpPr>
        <p:spPr>
          <a:xfrm>
            <a:off x="6905899" y="2360801"/>
            <a:ext cx="3831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BE4FB96-096A-4B11-B4FC-12BD513228B2}"/>
              </a:ext>
            </a:extLst>
          </p:cNvPr>
          <p:cNvCxnSpPr>
            <a:cxnSpLocks/>
          </p:cNvCxnSpPr>
          <p:nvPr/>
        </p:nvCxnSpPr>
        <p:spPr>
          <a:xfrm>
            <a:off x="8630728" y="2367948"/>
            <a:ext cx="357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CA51FE-5C5F-41F5-8F53-8D404CAC37E0}"/>
              </a:ext>
            </a:extLst>
          </p:cNvPr>
          <p:cNvCxnSpPr>
            <a:cxnSpLocks/>
          </p:cNvCxnSpPr>
          <p:nvPr/>
        </p:nvCxnSpPr>
        <p:spPr>
          <a:xfrm>
            <a:off x="10358847" y="2367948"/>
            <a:ext cx="357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A78A38B-419C-4E54-8642-76E87987E305}"/>
              </a:ext>
            </a:extLst>
          </p:cNvPr>
          <p:cNvPicPr>
            <a:picLocks noChangeAspect="1"/>
          </p:cNvPicPr>
          <p:nvPr/>
        </p:nvPicPr>
        <p:blipFill>
          <a:blip r:embed="rId4"/>
          <a:stretch>
            <a:fillRect/>
          </a:stretch>
        </p:blipFill>
        <p:spPr>
          <a:xfrm>
            <a:off x="60960" y="748939"/>
            <a:ext cx="5493464" cy="4964606"/>
          </a:xfrm>
          <a:prstGeom prst="rect">
            <a:avLst/>
          </a:prstGeom>
        </p:spPr>
      </p:pic>
      <p:cxnSp>
        <p:nvCxnSpPr>
          <p:cNvPr id="30" name="Straight Connector 29">
            <a:extLst>
              <a:ext uri="{FF2B5EF4-FFF2-40B4-BE49-F238E27FC236}">
                <a16:creationId xmlns:a16="http://schemas.microsoft.com/office/drawing/2014/main" id="{B37ABFFF-8FAB-4398-98D8-FE7D0AC94C52}"/>
              </a:ext>
            </a:extLst>
          </p:cNvPr>
          <p:cNvCxnSpPr/>
          <p:nvPr/>
        </p:nvCxnSpPr>
        <p:spPr>
          <a:xfrm>
            <a:off x="2541548" y="4249783"/>
            <a:ext cx="50645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23711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A6B31-C1B5-390F-1610-A70062A9A0E7}"/>
              </a:ext>
            </a:extLst>
          </p:cNvPr>
          <p:cNvPicPr>
            <a:picLocks noChangeAspect="1"/>
          </p:cNvPicPr>
          <p:nvPr/>
        </p:nvPicPr>
        <p:blipFill>
          <a:blip r:embed="rId2"/>
          <a:stretch>
            <a:fillRect/>
          </a:stretch>
        </p:blipFill>
        <p:spPr>
          <a:xfrm>
            <a:off x="150921" y="1785105"/>
            <a:ext cx="4959350" cy="2697133"/>
          </a:xfrm>
          <a:prstGeom prst="rect">
            <a:avLst/>
          </a:prstGeom>
          <a:ln>
            <a:solidFill>
              <a:schemeClr val="tx1"/>
            </a:solidFill>
          </a:ln>
        </p:spPr>
      </p:pic>
      <p:sp>
        <p:nvSpPr>
          <p:cNvPr id="5" name="TextBox 4">
            <a:extLst>
              <a:ext uri="{FF2B5EF4-FFF2-40B4-BE49-F238E27FC236}">
                <a16:creationId xmlns:a16="http://schemas.microsoft.com/office/drawing/2014/main" id="{90D857B7-6055-2C0E-3961-9198E429A8C3}"/>
              </a:ext>
            </a:extLst>
          </p:cNvPr>
          <p:cNvSpPr txBox="1"/>
          <p:nvPr/>
        </p:nvSpPr>
        <p:spPr>
          <a:xfrm>
            <a:off x="5321197" y="1080560"/>
            <a:ext cx="6870803" cy="4684872"/>
          </a:xfrm>
          <a:prstGeom prst="rect">
            <a:avLst/>
          </a:prstGeom>
          <a:noFill/>
        </p:spPr>
        <p:txBody>
          <a:bodyPr wrap="square">
            <a:spAutoFit/>
          </a:bodyPr>
          <a:lstStyle/>
          <a:p>
            <a:pPr>
              <a:lnSpc>
                <a:spcPct val="107000"/>
              </a:lnSpc>
              <a:spcAft>
                <a:spcPts val="800"/>
              </a:spcAft>
            </a:pPr>
            <a:r>
              <a:rPr lang="en-IE" b="1" dirty="0">
                <a:effectLst/>
                <a:latin typeface="Calibri" panose="020F0502020204030204" pitchFamily="34" charset="0"/>
                <a:ea typeface="Calibri" panose="020F0502020204030204" pitchFamily="34" charset="0"/>
                <a:cs typeface="Calibri" panose="020F0502020204030204" pitchFamily="34" charset="0"/>
              </a:rPr>
              <a:t>Starting your application</a:t>
            </a:r>
          </a:p>
          <a:p>
            <a:pPr>
              <a:lnSpc>
                <a:spcPct val="107000"/>
              </a:lnSpc>
              <a:spcAft>
                <a:spcPts val="800"/>
              </a:spcAft>
            </a:pPr>
            <a:br>
              <a:rPr lang="en-IE" b="1" dirty="0">
                <a:effectLst/>
                <a:latin typeface="Calibri" panose="020F0502020204030204" pitchFamily="34" charset="0"/>
                <a:ea typeface="Calibri" panose="020F0502020204030204" pitchFamily="34" charset="0"/>
                <a:cs typeface="Calibri" panose="020F0502020204030204" pitchFamily="34" charset="0"/>
              </a:rPr>
            </a:br>
            <a:r>
              <a:rPr lang="en-IE" dirty="0">
                <a:effectLst/>
                <a:latin typeface="Calibri" panose="020F0502020204030204" pitchFamily="34" charset="0"/>
                <a:ea typeface="Calibri" panose="020F0502020204030204" pitchFamily="34" charset="0"/>
                <a:cs typeface="Calibri" panose="020F0502020204030204" pitchFamily="34" charset="0"/>
              </a:rPr>
              <a:t>Once created, the R&amp;I application form will appear as follows. </a:t>
            </a:r>
          </a:p>
          <a:p>
            <a:pPr>
              <a:lnSpc>
                <a:spcPct val="107000"/>
              </a:lnSpc>
              <a:spcAft>
                <a:spcPts val="800"/>
              </a:spcAft>
            </a:pPr>
            <a:r>
              <a:rPr lang="en-IE" dirty="0">
                <a:effectLst/>
                <a:latin typeface="Calibri" panose="020F0502020204030204" pitchFamily="34" charset="0"/>
                <a:ea typeface="Calibri" panose="020F0502020204030204" pitchFamily="34" charset="0"/>
                <a:cs typeface="Calibri" panose="020F0502020204030204" pitchFamily="34" charset="0"/>
              </a:rPr>
              <a:t>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Calibri" panose="020F0502020204030204" pitchFamily="34" charset="0"/>
              </a:rPr>
              <a:t>The sections to be completed are denoted by the </a:t>
            </a:r>
            <a:r>
              <a:rPr lang="en-IE"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blue font</a:t>
            </a:r>
            <a:r>
              <a:rPr lang="en-IE"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Calibri" panose="020F0502020204030204" pitchFamily="34" charset="0"/>
              </a:rPr>
              <a:t>To begin completing the form, select applicant details and use the ‘Next Page’ buttons to navigate through the application form. </a:t>
            </a:r>
          </a:p>
          <a:p>
            <a:pPr>
              <a:lnSpc>
                <a:spcPct val="107000"/>
              </a:lnSpc>
              <a:spcAft>
                <a:spcPts val="800"/>
              </a:spcAft>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Calibri" panose="020F0502020204030204" pitchFamily="34" charset="0"/>
              </a:rPr>
              <a:t>The form questions are explained in more detail in the </a:t>
            </a:r>
            <a:r>
              <a:rPr lang="en-IE" b="1" dirty="0">
                <a:effectLst/>
                <a:latin typeface="Calibri" panose="020F0502020204030204" pitchFamily="34" charset="0"/>
                <a:ea typeface="Calibri" panose="020F0502020204030204" pitchFamily="34" charset="0"/>
                <a:cs typeface="Calibri" panose="020F0502020204030204" pitchFamily="34" charset="0"/>
              </a:rPr>
              <a:t>guidance document</a:t>
            </a:r>
            <a:r>
              <a:rPr lang="en-IE" dirty="0">
                <a:effectLst/>
                <a:latin typeface="Calibri" panose="020F0502020204030204" pitchFamily="34" charset="0"/>
                <a:ea typeface="Calibri" panose="020F0502020204030204" pitchFamily="34" charset="0"/>
                <a:cs typeface="Calibri" panose="020F0502020204030204" pitchFamily="34" charset="0"/>
              </a:rPr>
              <a:t> and by clicking </a:t>
            </a:r>
            <a:r>
              <a:rPr lang="en-IE" dirty="0">
                <a:latin typeface="Calibri" panose="020F0502020204030204" pitchFamily="34" charset="0"/>
                <a:ea typeface="Calibri" panose="020F0502020204030204" pitchFamily="34" charset="0"/>
                <a:cs typeface="Calibri" panose="020F0502020204030204" pitchFamily="34" charset="0"/>
              </a:rPr>
              <a:t>on the information icons        throughout the form.</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C7C4BCF-B125-485F-B9D4-A1D53E535ED5}"/>
              </a:ext>
            </a:extLst>
          </p:cNvPr>
          <p:cNvPicPr>
            <a:picLocks noChangeAspect="1"/>
          </p:cNvPicPr>
          <p:nvPr/>
        </p:nvPicPr>
        <p:blipFill>
          <a:blip r:embed="rId3"/>
          <a:stretch>
            <a:fillRect/>
          </a:stretch>
        </p:blipFill>
        <p:spPr>
          <a:xfrm>
            <a:off x="10161677" y="4752295"/>
            <a:ext cx="333375" cy="314325"/>
          </a:xfrm>
          <a:prstGeom prst="rect">
            <a:avLst/>
          </a:prstGeom>
        </p:spPr>
      </p:pic>
    </p:spTree>
    <p:extLst>
      <p:ext uri="{BB962C8B-B14F-4D97-AF65-F5344CB8AC3E}">
        <p14:creationId xmlns:p14="http://schemas.microsoft.com/office/powerpoint/2010/main" val="21606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4870" y="902234"/>
            <a:ext cx="6096000" cy="4122924"/>
          </a:xfrm>
          <a:prstGeom prst="rect">
            <a:avLst/>
          </a:prstGeom>
        </p:spPr>
        <p:txBody>
          <a:bodyPr>
            <a:spAutoFit/>
          </a:bodyPr>
          <a:lstStyle/>
          <a:p>
            <a:pPr>
              <a:lnSpc>
                <a:spcPct val="107000"/>
              </a:lnSpc>
              <a:spcAft>
                <a:spcPts val="800"/>
              </a:spcAft>
            </a:pPr>
            <a:r>
              <a:rPr lang="en-IE" b="1" dirty="0">
                <a:latin typeface="Calibri" panose="020F0502020204030204" pitchFamily="34" charset="0"/>
                <a:ea typeface="Calibri" panose="020F0502020204030204" pitchFamily="34" charset="0"/>
                <a:cs typeface="Calibri" panose="020F0502020204030204" pitchFamily="34" charset="0"/>
              </a:rPr>
              <a:t>Submitting your application</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Calibri" panose="020F0502020204030204" pitchFamily="34" charset="0"/>
              </a:rPr>
              <a:t>Once you have completed all the sections, you will be invited to sign off and submit your application form by adding your signature.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Calibri" panose="020F0502020204030204" pitchFamily="34" charset="0"/>
              </a:rPr>
              <a:t>Your signature is your email and Infonetica password.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Calibri" panose="020F0502020204030204" pitchFamily="34" charset="0"/>
              </a:rPr>
              <a:t>If this is the first time you have submitted this R&amp;I application, your PI will also be required to sign off on the application. You must request your PIs signature.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latin typeface="Calibri" panose="020F0502020204030204" pitchFamily="34" charset="0"/>
                <a:ea typeface="Calibri" panose="020F0502020204030204" pitchFamily="34" charset="0"/>
                <a:cs typeface="Calibri" panose="020F0502020204030204" pitchFamily="34" charset="0"/>
              </a:rPr>
              <a:t>NOTE: The R&amp;I application form will not be submitted until the PI has provided a signature. This is a very important step.</a:t>
            </a:r>
            <a:endParaRPr lang="en-IN" dirty="0">
              <a:latin typeface="Calibri" panose="020F0502020204030204" pitchFamily="34" charset="0"/>
              <a:ea typeface="Calibri" panose="020F0502020204030204" pitchFamily="34" charset="0"/>
              <a:cs typeface="Times New Roman" panose="02020603050405020304" pitchFamily="18" charset="0"/>
            </a:endParaRPr>
          </a:p>
          <a:p>
            <a:r>
              <a:rPr lang="en-IE" dirty="0">
                <a:latin typeface="Calibri" panose="020F0502020204030204" pitchFamily="34" charset="0"/>
                <a:ea typeface="Calibri" panose="020F0502020204030204" pitchFamily="34" charset="0"/>
              </a:rPr>
              <a:t>You must request your PIs signature using the email associated with their Infonetica account. </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D98CFF4-C1EC-B724-A0E8-842E7702A107}"/>
              </a:ext>
            </a:extLst>
          </p:cNvPr>
          <p:cNvPicPr>
            <a:picLocks noChangeAspect="1"/>
          </p:cNvPicPr>
          <p:nvPr/>
        </p:nvPicPr>
        <p:blipFill>
          <a:blip r:embed="rId2"/>
          <a:stretch>
            <a:fillRect/>
          </a:stretch>
        </p:blipFill>
        <p:spPr>
          <a:xfrm>
            <a:off x="287294" y="1543602"/>
            <a:ext cx="4988560" cy="2840189"/>
          </a:xfrm>
          <a:prstGeom prst="rect">
            <a:avLst/>
          </a:prstGeom>
          <a:ln>
            <a:solidFill>
              <a:schemeClr val="tx1"/>
            </a:solidFill>
          </a:ln>
        </p:spPr>
      </p:pic>
    </p:spTree>
    <p:extLst>
      <p:ext uri="{BB962C8B-B14F-4D97-AF65-F5344CB8AC3E}">
        <p14:creationId xmlns:p14="http://schemas.microsoft.com/office/powerpoint/2010/main" val="200419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Actions</a:t>
            </a:r>
          </a:p>
        </p:txBody>
      </p:sp>
    </p:spTree>
    <p:extLst>
      <p:ext uri="{BB962C8B-B14F-4D97-AF65-F5344CB8AC3E}">
        <p14:creationId xmlns:p14="http://schemas.microsoft.com/office/powerpoint/2010/main" val="1605788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D99021-F021-45C3-A456-E9DB95D1E9AE}"/>
              </a:ext>
            </a:extLst>
          </p:cNvPr>
          <p:cNvSpPr txBox="1"/>
          <p:nvPr/>
        </p:nvSpPr>
        <p:spPr>
          <a:xfrm>
            <a:off x="683621" y="226423"/>
            <a:ext cx="9710057" cy="461665"/>
          </a:xfrm>
          <a:prstGeom prst="rect">
            <a:avLst/>
          </a:prstGeom>
          <a:noFill/>
        </p:spPr>
        <p:txBody>
          <a:bodyPr wrap="square" rtlCol="0">
            <a:spAutoFit/>
          </a:bodyPr>
          <a:lstStyle/>
          <a:p>
            <a:r>
              <a:rPr lang="en-IE" sz="2400" b="1" dirty="0">
                <a:latin typeface="Calibri" panose="020F0502020204030204" pitchFamily="34" charset="0"/>
                <a:cs typeface="Calibri" panose="020F0502020204030204" pitchFamily="34" charset="0"/>
              </a:rPr>
              <a:t>Tracking your R&amp;I Application</a:t>
            </a:r>
          </a:p>
        </p:txBody>
      </p:sp>
      <p:pic>
        <p:nvPicPr>
          <p:cNvPr id="3" name="Picture 2">
            <a:extLst>
              <a:ext uri="{FF2B5EF4-FFF2-40B4-BE49-F238E27FC236}">
                <a16:creationId xmlns:a16="http://schemas.microsoft.com/office/drawing/2014/main" id="{FE952707-8A3F-4886-A4A0-9BB01BE0FBE8}"/>
              </a:ext>
            </a:extLst>
          </p:cNvPr>
          <p:cNvPicPr/>
          <p:nvPr/>
        </p:nvPicPr>
        <p:blipFill>
          <a:blip r:embed="rId2"/>
          <a:stretch>
            <a:fillRect/>
          </a:stretch>
        </p:blipFill>
        <p:spPr>
          <a:xfrm>
            <a:off x="113121" y="905510"/>
            <a:ext cx="6165850" cy="2120900"/>
          </a:xfrm>
          <a:prstGeom prst="rect">
            <a:avLst/>
          </a:prstGeom>
        </p:spPr>
      </p:pic>
      <p:pic>
        <p:nvPicPr>
          <p:cNvPr id="4" name="Picture 3">
            <a:extLst>
              <a:ext uri="{FF2B5EF4-FFF2-40B4-BE49-F238E27FC236}">
                <a16:creationId xmlns:a16="http://schemas.microsoft.com/office/drawing/2014/main" id="{6AD1BE6D-9CA1-42B7-9E72-9FA205D792BD}"/>
              </a:ext>
            </a:extLst>
          </p:cNvPr>
          <p:cNvPicPr/>
          <p:nvPr/>
        </p:nvPicPr>
        <p:blipFill>
          <a:blip r:embed="rId3"/>
          <a:stretch>
            <a:fillRect/>
          </a:stretch>
        </p:blipFill>
        <p:spPr>
          <a:xfrm>
            <a:off x="110581" y="3243832"/>
            <a:ext cx="6168390" cy="2280285"/>
          </a:xfrm>
          <a:prstGeom prst="rect">
            <a:avLst/>
          </a:prstGeom>
        </p:spPr>
      </p:pic>
      <p:sp>
        <p:nvSpPr>
          <p:cNvPr id="5" name="TextBox 4">
            <a:extLst>
              <a:ext uri="{FF2B5EF4-FFF2-40B4-BE49-F238E27FC236}">
                <a16:creationId xmlns:a16="http://schemas.microsoft.com/office/drawing/2014/main" id="{71FBC161-12FF-43A0-838A-21BE37DC4061}"/>
              </a:ext>
            </a:extLst>
          </p:cNvPr>
          <p:cNvSpPr txBox="1"/>
          <p:nvPr/>
        </p:nvSpPr>
        <p:spPr>
          <a:xfrm>
            <a:off x="6914606" y="905510"/>
            <a:ext cx="4659085" cy="5444054"/>
          </a:xfrm>
          <a:prstGeom prst="rect">
            <a:avLst/>
          </a:prstGeom>
          <a:noFill/>
        </p:spPr>
        <p:txBody>
          <a:bodyPr wrap="square" rtlCol="0">
            <a:spAutoFit/>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You can track the status of your application at any time throughout the application process using the status bar.</a:t>
            </a: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To view the status bar, first select your project from your project list.</a:t>
            </a:r>
          </a:p>
          <a:p>
            <a:endParaRPr lang="en-IE" dirty="0"/>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Second, and most importantly, please ensure you have selected the correct ‘branch’ from your project tree. </a:t>
            </a: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If you have created a pathway 1 application, the project will automatically open to your JREC application branch. Only the status of your JREC application will be visible on this branch.</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You must select the R&amp;I application branch to view the status of your R&amp;I application.</a:t>
            </a:r>
          </a:p>
          <a:p>
            <a:endParaRPr lang="en-IE" dirty="0"/>
          </a:p>
        </p:txBody>
      </p:sp>
    </p:spTree>
    <p:extLst>
      <p:ext uri="{BB962C8B-B14F-4D97-AF65-F5344CB8AC3E}">
        <p14:creationId xmlns:p14="http://schemas.microsoft.com/office/powerpoint/2010/main" val="2730142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4B5138-C93A-458D-8F40-0582D9ADAB6A}"/>
              </a:ext>
            </a:extLst>
          </p:cNvPr>
          <p:cNvPicPr/>
          <p:nvPr/>
        </p:nvPicPr>
        <p:blipFill>
          <a:blip r:embed="rId2"/>
          <a:stretch>
            <a:fillRect/>
          </a:stretch>
        </p:blipFill>
        <p:spPr>
          <a:xfrm>
            <a:off x="371384" y="391887"/>
            <a:ext cx="5759450" cy="2275930"/>
          </a:xfrm>
          <a:prstGeom prst="rect">
            <a:avLst/>
          </a:prstGeom>
        </p:spPr>
      </p:pic>
      <p:pic>
        <p:nvPicPr>
          <p:cNvPr id="3" name="Picture 2">
            <a:extLst>
              <a:ext uri="{FF2B5EF4-FFF2-40B4-BE49-F238E27FC236}">
                <a16:creationId xmlns:a16="http://schemas.microsoft.com/office/drawing/2014/main" id="{8DAFF761-1215-48EB-9B26-B76C8043E5A6}"/>
              </a:ext>
            </a:extLst>
          </p:cNvPr>
          <p:cNvPicPr/>
          <p:nvPr/>
        </p:nvPicPr>
        <p:blipFill>
          <a:blip r:embed="rId3"/>
          <a:stretch>
            <a:fillRect/>
          </a:stretch>
        </p:blipFill>
        <p:spPr>
          <a:xfrm>
            <a:off x="371384" y="3579223"/>
            <a:ext cx="5759450" cy="812890"/>
          </a:xfrm>
          <a:prstGeom prst="rect">
            <a:avLst/>
          </a:prstGeom>
        </p:spPr>
      </p:pic>
      <p:pic>
        <p:nvPicPr>
          <p:cNvPr id="4" name="Picture 3">
            <a:extLst>
              <a:ext uri="{FF2B5EF4-FFF2-40B4-BE49-F238E27FC236}">
                <a16:creationId xmlns:a16="http://schemas.microsoft.com/office/drawing/2014/main" id="{E45975CC-7D1B-49CD-9285-D23F7131E6A9}"/>
              </a:ext>
            </a:extLst>
          </p:cNvPr>
          <p:cNvPicPr/>
          <p:nvPr/>
        </p:nvPicPr>
        <p:blipFill>
          <a:blip r:embed="rId4"/>
          <a:stretch>
            <a:fillRect/>
          </a:stretch>
        </p:blipFill>
        <p:spPr>
          <a:xfrm>
            <a:off x="371384" y="4711337"/>
            <a:ext cx="5759450" cy="812890"/>
          </a:xfrm>
          <a:prstGeom prst="rect">
            <a:avLst/>
          </a:prstGeom>
        </p:spPr>
      </p:pic>
      <p:sp>
        <p:nvSpPr>
          <p:cNvPr id="5" name="TextBox 4">
            <a:extLst>
              <a:ext uri="{FF2B5EF4-FFF2-40B4-BE49-F238E27FC236}">
                <a16:creationId xmlns:a16="http://schemas.microsoft.com/office/drawing/2014/main" id="{3394476A-DF48-4788-B7D9-81BC4048D894}"/>
              </a:ext>
            </a:extLst>
          </p:cNvPr>
          <p:cNvSpPr txBox="1"/>
          <p:nvPr/>
        </p:nvSpPr>
        <p:spPr>
          <a:xfrm>
            <a:off x="6278880" y="243840"/>
            <a:ext cx="5759450" cy="6036781"/>
          </a:xfrm>
          <a:prstGeom prst="rect">
            <a:avLst/>
          </a:prstGeom>
          <a:noFill/>
        </p:spPr>
        <p:txBody>
          <a:bodyPr wrap="square" rtlCol="0">
            <a:spAutoFit/>
          </a:bodyPr>
          <a:lstStyle/>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From the status bar you can see where the application is in the approval process and if any action is required from you. Actions include addressing reviewer comments, uploading documents or adding your or your Principal Investigator (PIs) signature</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In this image, the status is ‘not submitted’ because the PI has not yet signed off on the application</a:t>
            </a:r>
          </a:p>
          <a:p>
            <a:endParaRPr lang="en-IE" dirty="0">
              <a:latin typeface="Calibri" panose="020F0502020204030204" pitchFamily="34" charset="0"/>
              <a:cs typeface="Times New Roman" panose="02020603050405020304" pitchFamily="18" charset="0"/>
            </a:endParaRPr>
          </a:p>
          <a:p>
            <a:endParaRPr lang="en-IE" dirty="0">
              <a:latin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Examples</a:t>
            </a:r>
          </a:p>
          <a:p>
            <a:pPr marL="342900" lvl="0" indent="-342900">
              <a:lnSpc>
                <a:spcPct val="107000"/>
              </a:lnSpc>
              <a:buFont typeface="+mj-lt"/>
              <a:buAutoNum type="arabicPeriod"/>
            </a:pPr>
            <a:r>
              <a:rPr lang="en-IE" sz="1800" dirty="0">
                <a:effectLst/>
                <a:latin typeface="Calibri" panose="020F0502020204030204" pitchFamily="34" charset="0"/>
                <a:ea typeface="Calibri" panose="020F0502020204030204" pitchFamily="34" charset="0"/>
                <a:cs typeface="Times New Roman" panose="02020603050405020304" pitchFamily="18" charset="0"/>
              </a:rPr>
              <a:t>This application has been returned by the R&amp;I office for further information. Action is required from the applicant.</a:t>
            </a:r>
          </a:p>
          <a:p>
            <a:pPr marL="457200">
              <a:lnSpc>
                <a:spcPct val="107000"/>
              </a:lnSpc>
            </a:pP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mj-lt"/>
              <a:buAutoNum type="arabicPeriod"/>
            </a:pPr>
            <a:r>
              <a:rPr lang="en-IE" sz="1800" dirty="0">
                <a:effectLst/>
                <a:latin typeface="Calibri" panose="020F0502020204030204" pitchFamily="34" charset="0"/>
                <a:ea typeface="Calibri" panose="020F0502020204030204" pitchFamily="34" charset="0"/>
                <a:cs typeface="Times New Roman" panose="02020603050405020304" pitchFamily="18" charset="0"/>
              </a:rPr>
              <a:t>This application has been returned by the DPO for further information. Action is required from the applicant.</a:t>
            </a:r>
          </a:p>
          <a:p>
            <a:endParaRPr lang="en-IE"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59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C904A-7A25-5F3D-C56F-516425DFE727}"/>
              </a:ext>
            </a:extLst>
          </p:cNvPr>
          <p:cNvPicPr>
            <a:picLocks noChangeAspect="1"/>
          </p:cNvPicPr>
          <p:nvPr/>
        </p:nvPicPr>
        <p:blipFill>
          <a:blip r:embed="rId2"/>
          <a:stretch>
            <a:fillRect/>
          </a:stretch>
        </p:blipFill>
        <p:spPr>
          <a:xfrm>
            <a:off x="129785" y="499478"/>
            <a:ext cx="5834380" cy="2392045"/>
          </a:xfrm>
          <a:prstGeom prst="rect">
            <a:avLst/>
          </a:prstGeom>
          <a:ln>
            <a:solidFill>
              <a:schemeClr val="tx1"/>
            </a:solidFill>
          </a:ln>
        </p:spPr>
      </p:pic>
      <p:pic>
        <p:nvPicPr>
          <p:cNvPr id="5" name="Picture 4">
            <a:extLst>
              <a:ext uri="{FF2B5EF4-FFF2-40B4-BE49-F238E27FC236}">
                <a16:creationId xmlns:a16="http://schemas.microsoft.com/office/drawing/2014/main" id="{3E3670F1-73DA-65EF-B072-F32D2B9E79FA}"/>
              </a:ext>
            </a:extLst>
          </p:cNvPr>
          <p:cNvPicPr>
            <a:picLocks noChangeAspect="1"/>
          </p:cNvPicPr>
          <p:nvPr/>
        </p:nvPicPr>
        <p:blipFill>
          <a:blip r:embed="rId3"/>
          <a:stretch>
            <a:fillRect/>
          </a:stretch>
        </p:blipFill>
        <p:spPr>
          <a:xfrm>
            <a:off x="129785" y="3107327"/>
            <a:ext cx="5834380" cy="2733675"/>
          </a:xfrm>
          <a:prstGeom prst="rect">
            <a:avLst/>
          </a:prstGeom>
        </p:spPr>
      </p:pic>
      <p:sp>
        <p:nvSpPr>
          <p:cNvPr id="8" name="TextBox 7">
            <a:extLst>
              <a:ext uri="{FF2B5EF4-FFF2-40B4-BE49-F238E27FC236}">
                <a16:creationId xmlns:a16="http://schemas.microsoft.com/office/drawing/2014/main" id="{337CC1A3-1C34-6A7A-BCB5-590BD9A5F5B3}"/>
              </a:ext>
            </a:extLst>
          </p:cNvPr>
          <p:cNvSpPr txBox="1"/>
          <p:nvPr/>
        </p:nvSpPr>
        <p:spPr>
          <a:xfrm>
            <a:off x="6158845" y="499478"/>
            <a:ext cx="5834379" cy="5239063"/>
          </a:xfrm>
          <a:prstGeom prst="rect">
            <a:avLst/>
          </a:prstGeom>
          <a:noFill/>
        </p:spPr>
        <p:txBody>
          <a:bodyPr wrap="square">
            <a:spAutoFit/>
          </a:bodyPr>
          <a:lstStyle/>
          <a:p>
            <a:pPr>
              <a:lnSpc>
                <a:spcPct val="107000"/>
              </a:lnSpc>
              <a:spcBef>
                <a:spcPts val="200"/>
              </a:spcBef>
            </a:pPr>
            <a:r>
              <a:rPr lang="en-IE" sz="2400" b="1" dirty="0">
                <a:effectLst/>
                <a:latin typeface="Calibri" panose="020F0502020204030204" pitchFamily="34" charset="0"/>
                <a:ea typeface="Times New Roman" panose="02020603050405020304" pitchFamily="18" charset="0"/>
                <a:cs typeface="Calibri" panose="020F0502020204030204" pitchFamily="34" charset="0"/>
              </a:rPr>
              <a:t>Further Information Required</a:t>
            </a:r>
            <a:endParaRPr lang="en-IN" sz="24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When you have submitted your application, it is possible that a reviewer may request further information or leave comments to be addressed.  </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When this happens, you will receive an email inviting you to address this request by following the link.</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When an action on the form is required from the applicant, such as further information, this will also appear on your Infonetica account when you click on the application. </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b="1" u="sng" dirty="0">
                <a:effectLst/>
                <a:latin typeface="Calibri" panose="020F0502020204030204" pitchFamily="34" charset="0"/>
                <a:ea typeface="Calibri" panose="020F0502020204030204" pitchFamily="34" charset="0"/>
              </a:rPr>
              <a:t>Tip: </a:t>
            </a:r>
            <a:r>
              <a:rPr lang="en-IE" sz="1800" dirty="0">
                <a:effectLst/>
                <a:latin typeface="Calibri" panose="020F0502020204030204" pitchFamily="34" charset="0"/>
                <a:ea typeface="Calibri" panose="020F0502020204030204" pitchFamily="34" charset="0"/>
              </a:rPr>
              <a:t>You can also use this area to check the status of your application!</a:t>
            </a:r>
            <a:endParaRPr lang="en-IN" dirty="0"/>
          </a:p>
        </p:txBody>
      </p:sp>
    </p:spTree>
    <p:extLst>
      <p:ext uri="{BB962C8B-B14F-4D97-AF65-F5344CB8AC3E}">
        <p14:creationId xmlns:p14="http://schemas.microsoft.com/office/powerpoint/2010/main" val="60308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053ED9-E726-2BDE-9300-1A2915C0C2E4}"/>
              </a:ext>
            </a:extLst>
          </p:cNvPr>
          <p:cNvPicPr>
            <a:picLocks noChangeAspect="1"/>
          </p:cNvPicPr>
          <p:nvPr/>
        </p:nvPicPr>
        <p:blipFill>
          <a:blip r:embed="rId2"/>
          <a:stretch>
            <a:fillRect/>
          </a:stretch>
        </p:blipFill>
        <p:spPr>
          <a:xfrm>
            <a:off x="471948" y="355395"/>
            <a:ext cx="3821481" cy="2422577"/>
          </a:xfrm>
          <a:prstGeom prst="rect">
            <a:avLst/>
          </a:prstGeom>
        </p:spPr>
      </p:pic>
      <p:pic>
        <p:nvPicPr>
          <p:cNvPr id="3" name="Picture 2">
            <a:extLst>
              <a:ext uri="{FF2B5EF4-FFF2-40B4-BE49-F238E27FC236}">
                <a16:creationId xmlns:a16="http://schemas.microsoft.com/office/drawing/2014/main" id="{47A344C7-722B-7564-6E7B-D2D037790874}"/>
              </a:ext>
            </a:extLst>
          </p:cNvPr>
          <p:cNvPicPr>
            <a:picLocks noChangeAspect="1"/>
          </p:cNvPicPr>
          <p:nvPr/>
        </p:nvPicPr>
        <p:blipFill>
          <a:blip r:embed="rId3"/>
          <a:stretch>
            <a:fillRect/>
          </a:stretch>
        </p:blipFill>
        <p:spPr>
          <a:xfrm>
            <a:off x="471948" y="3051175"/>
            <a:ext cx="3821480" cy="2584450"/>
          </a:xfrm>
          <a:prstGeom prst="rect">
            <a:avLst/>
          </a:prstGeom>
        </p:spPr>
      </p:pic>
      <p:sp>
        <p:nvSpPr>
          <p:cNvPr id="5" name="TextBox 4">
            <a:extLst>
              <a:ext uri="{FF2B5EF4-FFF2-40B4-BE49-F238E27FC236}">
                <a16:creationId xmlns:a16="http://schemas.microsoft.com/office/drawing/2014/main" id="{E18CE13F-62A4-8B70-2D9E-CA3EC8A01A00}"/>
              </a:ext>
            </a:extLst>
          </p:cNvPr>
          <p:cNvSpPr txBox="1"/>
          <p:nvPr/>
        </p:nvSpPr>
        <p:spPr>
          <a:xfrm>
            <a:off x="4544961" y="457156"/>
            <a:ext cx="6100916" cy="5676234"/>
          </a:xfrm>
          <a:prstGeom prst="rect">
            <a:avLst/>
          </a:prstGeom>
          <a:noFill/>
        </p:spPr>
        <p:txBody>
          <a:bodyPr wrap="square">
            <a:spAutoFit/>
          </a:bodyPr>
          <a:lstStyle/>
          <a:p>
            <a:pPr>
              <a:lnSpc>
                <a:spcPct val="107000"/>
              </a:lnSpc>
              <a:spcAft>
                <a:spcPts val="800"/>
              </a:spcAft>
            </a:pPr>
            <a:r>
              <a:rPr lang="en-IE" sz="2400" b="1" dirty="0">
                <a:effectLst/>
                <a:latin typeface="Calibri" panose="020F0502020204030204" pitchFamily="34" charset="0"/>
                <a:ea typeface="Calibri" panose="020F0502020204030204" pitchFamily="34" charset="0"/>
                <a:cs typeface="Calibri" panose="020F0502020204030204" pitchFamily="34" charset="0"/>
              </a:rPr>
              <a:t>Addressing Review Comments</a:t>
            </a: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Reviewer comments will appear in your action pane on the left side of your screen.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Click ‘reviewer comments’ to open a dialog box containing all comments on your application.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Calibri" panose="020F0502020204030204" pitchFamily="34" charset="0"/>
                <a:ea typeface="Calibri" panose="020F0502020204030204" pitchFamily="34" charset="0"/>
              </a:rPr>
              <a:t>Use this dialog box to click on a comment </a:t>
            </a:r>
            <a:r>
              <a:rPr lang="en-IE" dirty="0">
                <a:latin typeface="Calibri" panose="020F0502020204030204" pitchFamily="34" charset="0"/>
                <a:ea typeface="Calibri" panose="020F0502020204030204" pitchFamily="34" charset="0"/>
              </a:rPr>
              <a:t>and</a:t>
            </a:r>
            <a:r>
              <a:rPr lang="en-IE" sz="1800" dirty="0">
                <a:effectLst/>
                <a:latin typeface="Calibri" panose="020F0502020204030204" pitchFamily="34" charset="0"/>
                <a:ea typeface="Calibri" panose="020F0502020204030204" pitchFamily="34" charset="0"/>
              </a:rPr>
              <a:t> address it. Please address </a:t>
            </a:r>
            <a:r>
              <a:rPr lang="en-IE" sz="1800" b="1" dirty="0">
                <a:effectLst/>
                <a:latin typeface="Calibri" panose="020F0502020204030204" pitchFamily="34" charset="0"/>
                <a:ea typeface="Calibri" panose="020F0502020204030204" pitchFamily="34" charset="0"/>
              </a:rPr>
              <a:t>ALL comments </a:t>
            </a:r>
            <a:r>
              <a:rPr lang="en-IE" sz="1800" dirty="0">
                <a:effectLst/>
                <a:latin typeface="Calibri" panose="020F0502020204030204" pitchFamily="34" charset="0"/>
                <a:ea typeface="Calibri" panose="020F0502020204030204" pitchFamily="34" charset="0"/>
              </a:rPr>
              <a:t>before resubmitting your application.</a:t>
            </a:r>
          </a:p>
          <a:p>
            <a:endParaRPr lang="en-IE" sz="1800" dirty="0">
              <a:effectLst/>
              <a:latin typeface="Calibri" panose="020F0502020204030204" pitchFamily="34" charset="0"/>
              <a:ea typeface="Calibri" panose="020F0502020204030204" pitchFamily="34"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While you are addressing comments, ensure that you save all the changes that you make.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When you have addressed all comments, resubmit your application for review.</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Calibri" panose="020F0502020204030204" pitchFamily="34" charset="0"/>
                <a:ea typeface="Calibri" panose="020F0502020204030204" pitchFamily="34" charset="0"/>
              </a:rPr>
              <a:t>	</a:t>
            </a:r>
            <a:endParaRPr lang="en-IN" dirty="0"/>
          </a:p>
        </p:txBody>
      </p:sp>
    </p:spTree>
    <p:extLst>
      <p:ext uri="{BB962C8B-B14F-4D97-AF65-F5344CB8AC3E}">
        <p14:creationId xmlns:p14="http://schemas.microsoft.com/office/powerpoint/2010/main" val="2566938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BC9C2-CD6B-9F8A-50CC-E39DD32E6233}"/>
              </a:ext>
            </a:extLst>
          </p:cNvPr>
          <p:cNvPicPr>
            <a:picLocks noChangeAspect="1"/>
          </p:cNvPicPr>
          <p:nvPr/>
        </p:nvPicPr>
        <p:blipFill>
          <a:blip r:embed="rId2"/>
          <a:stretch>
            <a:fillRect/>
          </a:stretch>
        </p:blipFill>
        <p:spPr>
          <a:xfrm>
            <a:off x="433725" y="285074"/>
            <a:ext cx="4679049" cy="2674436"/>
          </a:xfrm>
          <a:prstGeom prst="rect">
            <a:avLst/>
          </a:prstGeom>
          <a:ln>
            <a:solidFill>
              <a:schemeClr val="tx1"/>
            </a:solidFill>
          </a:ln>
        </p:spPr>
      </p:pic>
      <p:pic>
        <p:nvPicPr>
          <p:cNvPr id="3" name="Picture 2">
            <a:extLst>
              <a:ext uri="{FF2B5EF4-FFF2-40B4-BE49-F238E27FC236}">
                <a16:creationId xmlns:a16="http://schemas.microsoft.com/office/drawing/2014/main" id="{559262AE-0C36-EFC7-7D14-BDBFA847D3C7}"/>
              </a:ext>
            </a:extLst>
          </p:cNvPr>
          <p:cNvPicPr>
            <a:picLocks noChangeAspect="1"/>
          </p:cNvPicPr>
          <p:nvPr/>
        </p:nvPicPr>
        <p:blipFill>
          <a:blip r:embed="rId3"/>
          <a:stretch>
            <a:fillRect/>
          </a:stretch>
        </p:blipFill>
        <p:spPr>
          <a:xfrm>
            <a:off x="433724" y="3139664"/>
            <a:ext cx="4679049" cy="2572878"/>
          </a:xfrm>
          <a:prstGeom prst="rect">
            <a:avLst/>
          </a:prstGeom>
          <a:ln>
            <a:solidFill>
              <a:schemeClr val="tx1"/>
            </a:solidFill>
          </a:ln>
        </p:spPr>
      </p:pic>
      <p:sp>
        <p:nvSpPr>
          <p:cNvPr id="5" name="TextBox 4">
            <a:extLst>
              <a:ext uri="{FF2B5EF4-FFF2-40B4-BE49-F238E27FC236}">
                <a16:creationId xmlns:a16="http://schemas.microsoft.com/office/drawing/2014/main" id="{25DB85B2-83AE-1991-1C5C-E6734E9DB92A}"/>
              </a:ext>
            </a:extLst>
          </p:cNvPr>
          <p:cNvSpPr txBox="1"/>
          <p:nvPr/>
        </p:nvSpPr>
        <p:spPr>
          <a:xfrm>
            <a:off x="5243051" y="285074"/>
            <a:ext cx="6100916" cy="4995022"/>
          </a:xfrm>
          <a:prstGeom prst="rect">
            <a:avLst/>
          </a:prstGeom>
          <a:noFill/>
        </p:spPr>
        <p:txBody>
          <a:bodyPr wrap="square">
            <a:spAutoFit/>
          </a:bodyPr>
          <a:lstStyle/>
          <a:p>
            <a:pPr>
              <a:lnSpc>
                <a:spcPct val="107000"/>
              </a:lnSpc>
              <a:spcBef>
                <a:spcPts val="200"/>
              </a:spcBef>
            </a:pPr>
            <a:r>
              <a:rPr lang="en-IE" sz="2400" b="1" dirty="0">
                <a:effectLst/>
                <a:latin typeface="Calibri" panose="020F0502020204030204" pitchFamily="34" charset="0"/>
                <a:ea typeface="Times New Roman" panose="02020603050405020304" pitchFamily="18" charset="0"/>
                <a:cs typeface="Calibri" panose="020F0502020204030204" pitchFamily="34" charset="0"/>
              </a:rPr>
              <a:t>New Correspondence</a:t>
            </a:r>
          </a:p>
          <a:p>
            <a:pPr>
              <a:lnSpc>
                <a:spcPct val="107000"/>
              </a:lnSpc>
              <a:spcBef>
                <a:spcPts val="200"/>
              </a:spcBef>
            </a:pPr>
            <a:endParaRPr lang="en-IN"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Documents uploaded as part of an application are also reviewed as part of the approval process. Reviewers can leave feedback and comments on documents.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This feedback is returned to the applicant in the form of a ‘correspondence’ within Infonetica i.e. message within the system.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Download the document and address the feedback and all comments.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Calibri" panose="020F0502020204030204" pitchFamily="34" charset="0"/>
                <a:ea typeface="Calibri" panose="020F0502020204030204" pitchFamily="34" charset="0"/>
              </a:rPr>
              <a:t>Re-upload the </a:t>
            </a:r>
            <a:r>
              <a:rPr lang="en-IE" sz="1800" b="1" u="sng" dirty="0">
                <a:effectLst/>
                <a:latin typeface="Calibri" panose="020F0502020204030204" pitchFamily="34" charset="0"/>
                <a:ea typeface="Calibri" panose="020F0502020204030204" pitchFamily="34" charset="0"/>
              </a:rPr>
              <a:t>updated documents </a:t>
            </a:r>
            <a:r>
              <a:rPr lang="en-IE" sz="1800" dirty="0">
                <a:effectLst/>
                <a:latin typeface="Calibri" panose="020F0502020204030204" pitchFamily="34" charset="0"/>
                <a:ea typeface="Calibri" panose="020F0502020204030204" pitchFamily="34" charset="0"/>
              </a:rPr>
              <a:t>as a ‘new correspondence’.</a:t>
            </a:r>
            <a:endParaRPr lang="en-IN" dirty="0"/>
          </a:p>
        </p:txBody>
      </p:sp>
    </p:spTree>
    <p:extLst>
      <p:ext uri="{BB962C8B-B14F-4D97-AF65-F5344CB8AC3E}">
        <p14:creationId xmlns:p14="http://schemas.microsoft.com/office/powerpoint/2010/main" val="3574634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CD51088-08EE-49C9-AC8D-ABECA81B1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020" y="158196"/>
            <a:ext cx="30289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359F491-9F66-4FEE-A16A-3451ADD927DB}"/>
              </a:ext>
            </a:extLst>
          </p:cNvPr>
          <p:cNvSpPr txBox="1"/>
          <p:nvPr/>
        </p:nvSpPr>
        <p:spPr>
          <a:xfrm>
            <a:off x="5660571" y="158196"/>
            <a:ext cx="5886995" cy="5232202"/>
          </a:xfrm>
          <a:prstGeom prst="rect">
            <a:avLst/>
          </a:prstGeom>
          <a:noFill/>
        </p:spPr>
        <p:txBody>
          <a:bodyPr wrap="square" rtlCol="0">
            <a:spAutoFit/>
          </a:bodyPr>
          <a:lstStyle/>
          <a:p>
            <a:r>
              <a:rPr lang="en-IE" sz="2400" b="1" dirty="0">
                <a:latin typeface="Calibri" panose="020F0502020204030204" pitchFamily="34" charset="0"/>
                <a:cs typeface="Calibri" panose="020F0502020204030204" pitchFamily="34" charset="0"/>
              </a:rPr>
              <a:t>Sharing your Application Form</a:t>
            </a:r>
          </a:p>
          <a:p>
            <a:endParaRPr lang="en-IE" sz="2400" b="1" dirty="0">
              <a:latin typeface="Calibri" panose="020F0502020204030204" pitchFamily="34" charset="0"/>
              <a:cs typeface="Calibri" panose="020F0502020204030204" pitchFamily="34" charset="0"/>
            </a:endParaRPr>
          </a:p>
          <a:p>
            <a:r>
              <a:rPr lang="en-IE" dirty="0">
                <a:latin typeface="Calibri" panose="020F0502020204030204" pitchFamily="34" charset="0"/>
                <a:cs typeface="Calibri" panose="020F0502020204030204" pitchFamily="34" charset="0"/>
              </a:rPr>
              <a:t>Applicants can share the R&amp;I application with their team at any phase of the study.</a:t>
            </a:r>
          </a:p>
          <a:p>
            <a:endParaRPr lang="en-IE" dirty="0">
              <a:latin typeface="Calibri" panose="020F0502020204030204" pitchFamily="34" charset="0"/>
              <a:cs typeface="Calibri" panose="020F0502020204030204" pitchFamily="34" charset="0"/>
            </a:endParaRPr>
          </a:p>
          <a:p>
            <a:r>
              <a:rPr lang="en-IE" dirty="0">
                <a:latin typeface="Calibri" panose="020F0502020204030204" pitchFamily="34" charset="0"/>
                <a:ea typeface="Calibri" panose="020F0502020204030204" pitchFamily="34" charset="0"/>
                <a:cs typeface="Calibri" panose="020F0502020204030204" pitchFamily="34" charset="0"/>
              </a:rPr>
              <a:t>Click ‘</a:t>
            </a:r>
            <a:r>
              <a:rPr lang="en-IE" b="1" dirty="0">
                <a:latin typeface="Calibri" panose="020F0502020204030204" pitchFamily="34" charset="0"/>
                <a:ea typeface="Calibri" panose="020F0502020204030204" pitchFamily="34" charset="0"/>
                <a:cs typeface="Calibri" panose="020F0502020204030204" pitchFamily="34" charset="0"/>
              </a:rPr>
              <a:t>share </a:t>
            </a:r>
            <a:r>
              <a:rPr lang="en-IE" dirty="0">
                <a:latin typeface="Calibri" panose="020F0502020204030204" pitchFamily="34" charset="0"/>
                <a:ea typeface="Calibri" panose="020F0502020204030204" pitchFamily="34" charset="0"/>
                <a:cs typeface="Calibri" panose="020F0502020204030204" pitchFamily="34" charset="0"/>
              </a:rPr>
              <a:t>’ from</a:t>
            </a:r>
            <a:r>
              <a:rPr lang="en-IE" dirty="0">
                <a:latin typeface="Calibri" panose="020F0502020204030204" pitchFamily="34" charset="0"/>
                <a:ea typeface="Calibri" panose="020F0502020204030204" pitchFamily="34" charset="0"/>
              </a:rPr>
              <a:t> the navigation pane on the left </a:t>
            </a:r>
            <a:r>
              <a:rPr lang="en-IE" dirty="0">
                <a:latin typeface="Calibri" panose="020F0502020204030204" pitchFamily="34" charset="0"/>
                <a:ea typeface="Calibri" panose="020F0502020204030204" pitchFamily="34" charset="0"/>
                <a:cs typeface="Calibri" panose="020F0502020204030204" pitchFamily="34" charset="0"/>
              </a:rPr>
              <a:t>to open a dialog box containing options to enter the collaborator email and level of access to provide.</a:t>
            </a:r>
          </a:p>
          <a:p>
            <a:endParaRPr lang="en-IN" dirty="0">
              <a:latin typeface="Calibri" panose="020F0502020204030204" pitchFamily="34" charset="0"/>
              <a:ea typeface="Calibri" panose="020F0502020204030204" pitchFamily="34" charset="0"/>
              <a:cs typeface="Times New Roman" panose="02020603050405020304" pitchFamily="18" charset="0"/>
            </a:endParaRPr>
          </a:p>
          <a:p>
            <a:r>
              <a:rPr lang="en-IE" dirty="0">
                <a:latin typeface="Calibri" panose="020F0502020204030204" pitchFamily="34" charset="0"/>
                <a:cs typeface="Calibri" panose="020F0502020204030204" pitchFamily="34" charset="0"/>
              </a:rPr>
              <a:t>When sharing a form you can enable others to </a:t>
            </a:r>
            <a:r>
              <a:rPr lang="en-IE" b="1" dirty="0">
                <a:latin typeface="Calibri" panose="020F0502020204030204" pitchFamily="34" charset="0"/>
                <a:cs typeface="Calibri" panose="020F0502020204030204" pitchFamily="34" charset="0"/>
              </a:rPr>
              <a:t>view/edit </a:t>
            </a:r>
            <a:r>
              <a:rPr lang="en-IE" dirty="0">
                <a:latin typeface="Calibri" panose="020F0502020204030204" pitchFamily="34" charset="0"/>
                <a:cs typeface="Calibri" panose="020F0502020204030204" pitchFamily="34" charset="0"/>
              </a:rPr>
              <a:t>the same form depending on the </a:t>
            </a:r>
            <a:r>
              <a:rPr lang="en-IE" b="1" dirty="0">
                <a:latin typeface="Calibri" panose="020F0502020204030204" pitchFamily="34" charset="0"/>
                <a:cs typeface="Calibri" panose="020F0502020204030204" pitchFamily="34" charset="0"/>
              </a:rPr>
              <a:t>level of access </a:t>
            </a:r>
            <a:r>
              <a:rPr lang="en-IE" dirty="0">
                <a:latin typeface="Calibri" panose="020F0502020204030204" pitchFamily="34" charset="0"/>
                <a:cs typeface="Calibri" panose="020F0502020204030204" pitchFamily="34" charset="0"/>
              </a:rPr>
              <a:t>you give them</a:t>
            </a:r>
            <a:r>
              <a:rPr lang="en-IE" b="1" dirty="0">
                <a:latin typeface="Calibri" panose="020F0502020204030204" pitchFamily="34" charset="0"/>
                <a:cs typeface="Calibri" panose="020F0502020204030204" pitchFamily="34" charset="0"/>
              </a:rPr>
              <a:t>.</a:t>
            </a:r>
          </a:p>
          <a:p>
            <a:endParaRPr lang="en-IE" b="1" dirty="0">
              <a:latin typeface="Calibri" panose="020F0502020204030204" pitchFamily="34" charset="0"/>
              <a:cs typeface="Calibri" panose="020F0502020204030204" pitchFamily="34" charset="0"/>
            </a:endParaRPr>
          </a:p>
          <a:p>
            <a:r>
              <a:rPr lang="en-IE" sz="1800" dirty="0">
                <a:effectLst/>
                <a:latin typeface="Calibri" panose="020F0502020204030204" pitchFamily="34" charset="0"/>
                <a:ea typeface="Calibri" panose="020F0502020204030204" pitchFamily="34" charset="0"/>
              </a:rPr>
              <a:t>Use the dialog box to enter the information and click share.</a:t>
            </a:r>
            <a:endParaRPr lang="en-IE" b="1" dirty="0">
              <a:latin typeface="Calibri" panose="020F0502020204030204" pitchFamily="34" charset="0"/>
              <a:cs typeface="Calibri" panose="020F0502020204030204" pitchFamily="34" charset="0"/>
            </a:endParaRPr>
          </a:p>
          <a:p>
            <a:endParaRPr lang="en-IE" dirty="0">
              <a:latin typeface="Calibri" panose="020F0502020204030204" pitchFamily="34" charset="0"/>
              <a:cs typeface="Calibri" panose="020F0502020204030204" pitchFamily="34" charset="0"/>
            </a:endParaRPr>
          </a:p>
          <a:p>
            <a:r>
              <a:rPr lang="en-IE" dirty="0">
                <a:latin typeface="Calibri" panose="020F0502020204030204" pitchFamily="34" charset="0"/>
                <a:cs typeface="Calibri" panose="020F0502020204030204" pitchFamily="34" charset="0"/>
              </a:rPr>
              <a:t>Note: the application can only be shared with registered Infonetica users.</a:t>
            </a:r>
          </a:p>
          <a:p>
            <a:endParaRPr lang="en-IE" sz="1000" dirty="0">
              <a:latin typeface="Calibri" panose="020F0502020204030204" pitchFamily="34" charset="0"/>
              <a:cs typeface="Calibri" panose="020F0502020204030204" pitchFamily="34" charset="0"/>
            </a:endParaRPr>
          </a:p>
          <a:p>
            <a:endParaRPr lang="en-IE" sz="2400" b="1" dirty="0">
              <a:latin typeface="Calibri" panose="020F0502020204030204" pitchFamily="34" charset="0"/>
              <a:cs typeface="Calibri" panose="020F0502020204030204" pitchFamily="34" charset="0"/>
            </a:endParaRPr>
          </a:p>
        </p:txBody>
      </p:sp>
      <p:pic>
        <p:nvPicPr>
          <p:cNvPr id="1027" name="Picture 3">
            <a:extLst>
              <a:ext uri="{FF2B5EF4-FFF2-40B4-BE49-F238E27FC236}">
                <a16:creationId xmlns:a16="http://schemas.microsoft.com/office/drawing/2014/main" id="{AF61E0AA-B970-408F-B2A4-BD26B7B06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06" y="3250067"/>
            <a:ext cx="4610779" cy="32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E52DC0E5-58A7-5EBA-BBD6-C53002BD0F67}"/>
              </a:ext>
            </a:extLst>
          </p:cNvPr>
          <p:cNvCxnSpPr/>
          <p:nvPr/>
        </p:nvCxnSpPr>
        <p:spPr>
          <a:xfrm flipH="1" flipV="1">
            <a:off x="3883250" y="1097491"/>
            <a:ext cx="1777321" cy="7668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56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F6ADFA22-93E7-4165-87C3-DA13606062F5}"/>
              </a:ext>
            </a:extLst>
          </p:cNvPr>
          <p:cNvCxnSpPr>
            <a:cxnSpLocks/>
            <a:endCxn id="23" idx="3"/>
          </p:cNvCxnSpPr>
          <p:nvPr/>
        </p:nvCxnSpPr>
        <p:spPr>
          <a:xfrm flipH="1">
            <a:off x="3988665" y="4049429"/>
            <a:ext cx="643624" cy="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83A4F81-AEA2-44E2-9557-9900E655DCF5}"/>
              </a:ext>
            </a:extLst>
          </p:cNvPr>
          <p:cNvCxnSpPr>
            <a:cxnSpLocks/>
            <a:endCxn id="25" idx="1"/>
          </p:cNvCxnSpPr>
          <p:nvPr/>
        </p:nvCxnSpPr>
        <p:spPr>
          <a:xfrm>
            <a:off x="6876801" y="4049429"/>
            <a:ext cx="643623" cy="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Terminator 1">
            <a:extLst>
              <a:ext uri="{FF2B5EF4-FFF2-40B4-BE49-F238E27FC236}">
                <a16:creationId xmlns:a16="http://schemas.microsoft.com/office/drawing/2014/main" id="{8D21C577-929B-46DC-806A-16FE1BCBAC74}"/>
              </a:ext>
            </a:extLst>
          </p:cNvPr>
          <p:cNvSpPr/>
          <p:nvPr/>
        </p:nvSpPr>
        <p:spPr>
          <a:xfrm>
            <a:off x="4689060" y="24755"/>
            <a:ext cx="2215249" cy="624237"/>
          </a:xfrm>
          <a:prstGeom prst="flowChartTermina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1400" dirty="0">
                <a:ln w="0"/>
                <a:solidFill>
                  <a:schemeClr val="tx1"/>
                </a:solidFill>
                <a:effectLst>
                  <a:outerShdw blurRad="38100" dist="19050" dir="2700000" algn="tl" rotWithShape="0">
                    <a:schemeClr val="dk1">
                      <a:alpha val="40000"/>
                    </a:schemeClr>
                  </a:outerShdw>
                </a:effectLst>
              </a:rPr>
              <a:t>Research &amp; Innovation Application</a:t>
            </a:r>
          </a:p>
        </p:txBody>
      </p:sp>
      <p:sp>
        <p:nvSpPr>
          <p:cNvPr id="4" name="Flowchart: Process 3">
            <a:extLst>
              <a:ext uri="{FF2B5EF4-FFF2-40B4-BE49-F238E27FC236}">
                <a16:creationId xmlns:a16="http://schemas.microsoft.com/office/drawing/2014/main" id="{ABF28367-E1EF-432D-981F-27DC4F926C0B}"/>
              </a:ext>
            </a:extLst>
          </p:cNvPr>
          <p:cNvSpPr/>
          <p:nvPr/>
        </p:nvSpPr>
        <p:spPr>
          <a:xfrm>
            <a:off x="4716567" y="954087"/>
            <a:ext cx="2160235" cy="639821"/>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050" dirty="0">
                <a:ln w="0"/>
                <a:solidFill>
                  <a:schemeClr val="tx1"/>
                </a:solidFill>
                <a:effectLst>
                  <a:outerShdw blurRad="38100" dist="19050" dir="2700000" algn="tl" rotWithShape="0">
                    <a:schemeClr val="dk1">
                      <a:alpha val="40000"/>
                    </a:schemeClr>
                  </a:outerShdw>
                </a:effectLst>
              </a:rPr>
              <a:t>I need to apply for </a:t>
            </a:r>
            <a:r>
              <a:rPr lang="en-IE" sz="1050" dirty="0">
                <a:ln w="0"/>
                <a:solidFill>
                  <a:schemeClr val="tx1"/>
                </a:solidFill>
                <a:effectLst>
                  <a:outerShdw blurRad="38100" dist="19050" dir="2700000" algn="tl" rotWithShape="0">
                    <a:schemeClr val="dk1">
                      <a:alpha val="40000"/>
                    </a:schemeClr>
                  </a:outerShdw>
                </a:effectLst>
                <a:hlinkClick r:id="rId2">
                  <a:extLst>
                    <a:ext uri="{A12FA001-AC4F-418D-AE19-62706E023703}">
                      <ahyp:hlinkClr xmlns:ahyp="http://schemas.microsoft.com/office/drawing/2018/hyperlinkcolor" val="tx"/>
                    </a:ext>
                  </a:extLst>
                </a:hlinkClick>
              </a:rPr>
              <a:t>R&amp;I APPROVAL.</a:t>
            </a:r>
            <a:endParaRPr lang="en-IE" sz="1050" dirty="0">
              <a:ln w="0"/>
              <a:solidFill>
                <a:schemeClr val="tx1"/>
              </a:solidFill>
              <a:effectLst>
                <a:outerShdw blurRad="38100" dist="19050" dir="2700000" algn="tl" rotWithShape="0">
                  <a:schemeClr val="dk1">
                    <a:alpha val="40000"/>
                  </a:schemeClr>
                </a:outerShdw>
              </a:effectLst>
            </a:endParaRPr>
          </a:p>
        </p:txBody>
      </p:sp>
      <p:sp>
        <p:nvSpPr>
          <p:cNvPr id="7" name="Flowchart: Process 6">
            <a:extLst>
              <a:ext uri="{FF2B5EF4-FFF2-40B4-BE49-F238E27FC236}">
                <a16:creationId xmlns:a16="http://schemas.microsoft.com/office/drawing/2014/main" id="{FDBA3896-F6D3-4F14-935E-019831C7E774}"/>
              </a:ext>
            </a:extLst>
          </p:cNvPr>
          <p:cNvSpPr/>
          <p:nvPr/>
        </p:nvSpPr>
        <p:spPr>
          <a:xfrm>
            <a:off x="7520426" y="4752506"/>
            <a:ext cx="2160230" cy="720079"/>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b="0" i="0" dirty="0">
                <a:solidFill>
                  <a:schemeClr val="tx1"/>
                </a:solidFill>
                <a:effectLst/>
              </a:rPr>
              <a:t>                    (</a:t>
            </a:r>
            <a:r>
              <a:rPr lang="en-IE" sz="1100" b="1" dirty="0">
                <a:solidFill>
                  <a:schemeClr val="tx1"/>
                </a:solidFill>
              </a:rPr>
              <a:t>Pathway 2</a:t>
            </a:r>
            <a:r>
              <a:rPr lang="en-IE" sz="1100" dirty="0">
                <a:solidFill>
                  <a:schemeClr val="tx1"/>
                </a:solidFill>
              </a:rPr>
              <a:t>)</a:t>
            </a:r>
            <a:endParaRPr lang="en-IE" sz="1100" b="0" i="0" dirty="0">
              <a:solidFill>
                <a:schemeClr val="tx1"/>
              </a:solidFill>
              <a:effectLst/>
            </a:endParaRPr>
          </a:p>
          <a:p>
            <a:r>
              <a:rPr lang="en-IE" sz="1100" b="0" i="0" dirty="0">
                <a:solidFill>
                  <a:schemeClr val="tx1"/>
                </a:solidFill>
                <a:effectLst/>
              </a:rPr>
              <a:t>External Ethical Approval For Staff Studies &amp; Regulated Clinical &amp; Device Trials </a:t>
            </a:r>
            <a:r>
              <a:rPr lang="en-IE" sz="1100" dirty="0">
                <a:solidFill>
                  <a:schemeClr val="tx1"/>
                </a:solidFill>
              </a:rPr>
              <a:t>R&amp;I</a:t>
            </a:r>
            <a:r>
              <a:rPr lang="en-IE" sz="1100" b="0" i="0" dirty="0">
                <a:solidFill>
                  <a:schemeClr val="tx1"/>
                </a:solidFill>
                <a:effectLst/>
              </a:rPr>
              <a:t> Application</a:t>
            </a:r>
          </a:p>
        </p:txBody>
      </p:sp>
      <p:sp>
        <p:nvSpPr>
          <p:cNvPr id="9" name="Flowchart: Process 8">
            <a:extLst>
              <a:ext uri="{FF2B5EF4-FFF2-40B4-BE49-F238E27FC236}">
                <a16:creationId xmlns:a16="http://schemas.microsoft.com/office/drawing/2014/main" id="{E1049FC5-C269-4F2B-B5B6-7F8228052AEE}"/>
              </a:ext>
            </a:extLst>
          </p:cNvPr>
          <p:cNvSpPr/>
          <p:nvPr/>
        </p:nvSpPr>
        <p:spPr>
          <a:xfrm>
            <a:off x="4716567" y="2062116"/>
            <a:ext cx="2160234" cy="639821"/>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dirty="0">
                <a:ln w="0"/>
                <a:solidFill>
                  <a:schemeClr val="tx1"/>
                </a:solidFill>
                <a:effectLst>
                  <a:outerShdw blurRad="38100" dist="19050" dir="2700000" algn="tl" rotWithShape="0">
                    <a:schemeClr val="dk1">
                      <a:alpha val="40000"/>
                    </a:schemeClr>
                  </a:outerShdw>
                </a:effectLst>
              </a:rPr>
              <a:t>Go to </a:t>
            </a:r>
            <a:r>
              <a:rPr lang="en-IE" sz="1100" dirty="0">
                <a:ln w="0"/>
                <a:solidFill>
                  <a:schemeClr val="tx1"/>
                </a:solidFill>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Joint Research Ethics Committee (JREC) Webpage</a:t>
            </a:r>
            <a:r>
              <a:rPr lang="en-IE" sz="1100" dirty="0">
                <a:ln w="0"/>
                <a:solidFill>
                  <a:schemeClr val="tx1"/>
                </a:solidFill>
                <a:effectLst>
                  <a:outerShdw blurRad="38100" dist="19050" dir="2700000" algn="tl" rotWithShape="0">
                    <a:schemeClr val="dk1">
                      <a:alpha val="40000"/>
                    </a:schemeClr>
                  </a:outerShdw>
                </a:effectLst>
              </a:rPr>
              <a:t>.</a:t>
            </a:r>
          </a:p>
        </p:txBody>
      </p:sp>
      <p:cxnSp>
        <p:nvCxnSpPr>
          <p:cNvPr id="16" name="Straight Arrow Connector 15">
            <a:extLst>
              <a:ext uri="{FF2B5EF4-FFF2-40B4-BE49-F238E27FC236}">
                <a16:creationId xmlns:a16="http://schemas.microsoft.com/office/drawing/2014/main" id="{9B18FDF3-7B26-46AF-8054-C6015DF8754E}"/>
              </a:ext>
            </a:extLst>
          </p:cNvPr>
          <p:cNvCxnSpPr>
            <a:cxnSpLocks/>
          </p:cNvCxnSpPr>
          <p:nvPr/>
        </p:nvCxnSpPr>
        <p:spPr>
          <a:xfrm>
            <a:off x="2906866" y="4356589"/>
            <a:ext cx="1681" cy="3024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5A28113-8752-4925-84A4-6DB010EDF356}"/>
              </a:ext>
            </a:extLst>
          </p:cNvPr>
          <p:cNvCxnSpPr>
            <a:cxnSpLocks/>
          </p:cNvCxnSpPr>
          <p:nvPr/>
        </p:nvCxnSpPr>
        <p:spPr>
          <a:xfrm>
            <a:off x="2908547" y="5486400"/>
            <a:ext cx="0" cy="455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8D54040-572E-4106-8838-78E30872A8FC}"/>
              </a:ext>
            </a:extLst>
          </p:cNvPr>
          <p:cNvCxnSpPr>
            <a:cxnSpLocks/>
          </p:cNvCxnSpPr>
          <p:nvPr/>
        </p:nvCxnSpPr>
        <p:spPr>
          <a:xfrm>
            <a:off x="2908547" y="6662057"/>
            <a:ext cx="0" cy="195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674E924-6808-4085-BE45-339FF03E25FA}"/>
              </a:ext>
            </a:extLst>
          </p:cNvPr>
          <p:cNvSpPr/>
          <p:nvPr/>
        </p:nvSpPr>
        <p:spPr>
          <a:xfrm>
            <a:off x="7520426" y="5968231"/>
            <a:ext cx="2160230" cy="720079"/>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050" dirty="0">
                <a:solidFill>
                  <a:schemeClr val="bg1"/>
                </a:solidFill>
              </a:rPr>
              <a:t> </a:t>
            </a:r>
            <a:r>
              <a:rPr lang="en-IE" sz="1050" dirty="0">
                <a:solidFill>
                  <a:schemeClr val="tx1"/>
                </a:solidFill>
              </a:rPr>
              <a:t>Select the study type most suitable to your project. Staff Survey / Clinical Trial/ Medical Device Trial</a:t>
            </a:r>
            <a:endParaRPr lang="en-IE" sz="1050" b="0" i="0" dirty="0">
              <a:solidFill>
                <a:schemeClr val="tx1"/>
              </a:solidFill>
              <a:effectLst/>
            </a:endParaRPr>
          </a:p>
        </p:txBody>
      </p:sp>
      <p:cxnSp>
        <p:nvCxnSpPr>
          <p:cNvPr id="48" name="Straight Arrow Connector 47">
            <a:extLst>
              <a:ext uri="{FF2B5EF4-FFF2-40B4-BE49-F238E27FC236}">
                <a16:creationId xmlns:a16="http://schemas.microsoft.com/office/drawing/2014/main" id="{82B6EE6E-1D27-404E-A2B6-519F4E49DDB1}"/>
              </a:ext>
            </a:extLst>
          </p:cNvPr>
          <p:cNvCxnSpPr>
            <a:cxnSpLocks/>
          </p:cNvCxnSpPr>
          <p:nvPr/>
        </p:nvCxnSpPr>
        <p:spPr>
          <a:xfrm>
            <a:off x="8600541" y="5486399"/>
            <a:ext cx="0" cy="455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8FAD4FE-5A63-475E-BF92-2B260132B83E}"/>
              </a:ext>
            </a:extLst>
          </p:cNvPr>
          <p:cNvCxnSpPr>
            <a:cxnSpLocks/>
          </p:cNvCxnSpPr>
          <p:nvPr/>
        </p:nvCxnSpPr>
        <p:spPr>
          <a:xfrm flipH="1">
            <a:off x="8596411" y="6670554"/>
            <a:ext cx="8260" cy="187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Process 20">
            <a:extLst>
              <a:ext uri="{FF2B5EF4-FFF2-40B4-BE49-F238E27FC236}">
                <a16:creationId xmlns:a16="http://schemas.microsoft.com/office/drawing/2014/main" id="{6C63816D-4497-49E1-A55B-DB60BA97E073}"/>
              </a:ext>
            </a:extLst>
          </p:cNvPr>
          <p:cNvSpPr/>
          <p:nvPr/>
        </p:nvSpPr>
        <p:spPr>
          <a:xfrm>
            <a:off x="4461856" y="3589877"/>
            <a:ext cx="2638526" cy="1422413"/>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dirty="0">
                <a:ln w="0"/>
                <a:solidFill>
                  <a:schemeClr val="tx1"/>
                </a:solidFill>
                <a:effectLst>
                  <a:outerShdw blurRad="38100" dist="19050" dir="2700000" algn="tl" rotWithShape="0">
                    <a:schemeClr val="dk1">
                      <a:alpha val="40000"/>
                    </a:schemeClr>
                  </a:outerShdw>
                </a:effectLst>
              </a:rPr>
              <a:t>I already have:</a:t>
            </a:r>
          </a:p>
          <a:p>
            <a:pPr algn="ctr"/>
            <a:endParaRPr lang="en-IE" sz="1100" dirty="0">
              <a:ln w="0"/>
              <a:solidFill>
                <a:schemeClr val="tx1"/>
              </a:solidFill>
              <a:effectLst>
                <a:outerShdw blurRad="38100" dist="19050" dir="2700000" algn="tl" rotWithShape="0">
                  <a:schemeClr val="dk1">
                    <a:alpha val="40000"/>
                  </a:schemeClr>
                </a:outerShdw>
              </a:effectLst>
            </a:endParaRPr>
          </a:p>
          <a:p>
            <a:pPr algn="ctr"/>
            <a:r>
              <a:rPr lang="en-IE" sz="1100" dirty="0">
                <a:ln w="0"/>
                <a:solidFill>
                  <a:schemeClr val="tx1"/>
                </a:solidFill>
                <a:effectLst>
                  <a:outerShdw blurRad="38100" dist="19050" dir="2700000" algn="tl" rotWithShape="0">
                    <a:schemeClr val="dk1">
                      <a:alpha val="40000"/>
                    </a:schemeClr>
                  </a:outerShdw>
                </a:effectLst>
              </a:rPr>
              <a:t> Clinical Trial Information System Approval (CTIS)</a:t>
            </a:r>
          </a:p>
          <a:p>
            <a:pPr algn="ctr"/>
            <a:r>
              <a:rPr lang="en-IE" sz="1100" b="1" dirty="0">
                <a:ln w="0"/>
                <a:solidFill>
                  <a:schemeClr val="tx1"/>
                </a:solidFill>
                <a:effectLst>
                  <a:outerShdw blurRad="38100" dist="19050" dir="2700000" algn="tl" rotWithShape="0">
                    <a:schemeClr val="dk1">
                      <a:alpha val="40000"/>
                    </a:schemeClr>
                  </a:outerShdw>
                </a:effectLst>
              </a:rPr>
              <a:t>OR</a:t>
            </a:r>
          </a:p>
          <a:p>
            <a:pPr algn="ctr"/>
            <a:r>
              <a:rPr lang="en-IE" sz="1100" dirty="0">
                <a:ln w="0"/>
                <a:solidFill>
                  <a:schemeClr val="tx1"/>
                </a:solidFill>
                <a:effectLst>
                  <a:outerShdw blurRad="38100" dist="19050" dir="2700000" algn="tl" rotWithShape="0">
                    <a:schemeClr val="dk1">
                      <a:alpha val="40000"/>
                    </a:schemeClr>
                  </a:outerShdw>
                </a:effectLst>
              </a:rPr>
              <a:t>NREC Approval</a:t>
            </a:r>
          </a:p>
          <a:p>
            <a:pPr algn="ctr"/>
            <a:r>
              <a:rPr lang="en-IE" sz="1100" b="1" dirty="0">
                <a:ln w="0"/>
                <a:solidFill>
                  <a:schemeClr val="tx1"/>
                </a:solidFill>
                <a:effectLst>
                  <a:outerShdw blurRad="38100" dist="19050" dir="2700000" algn="tl" rotWithShape="0">
                    <a:schemeClr val="dk1">
                      <a:alpha val="40000"/>
                    </a:schemeClr>
                  </a:outerShdw>
                </a:effectLst>
              </a:rPr>
              <a:t>OR</a:t>
            </a:r>
          </a:p>
          <a:p>
            <a:pPr algn="ctr"/>
            <a:r>
              <a:rPr lang="en-IE" sz="1100" dirty="0">
                <a:ln w="0"/>
                <a:solidFill>
                  <a:schemeClr val="tx1"/>
                </a:solidFill>
                <a:effectLst>
                  <a:outerShdw blurRad="38100" dist="19050" dir="2700000" algn="tl" rotWithShape="0">
                    <a:schemeClr val="dk1">
                      <a:alpha val="40000"/>
                    </a:schemeClr>
                  </a:outerShdw>
                </a:effectLst>
              </a:rPr>
              <a:t>Local/University Ethics Approval</a:t>
            </a:r>
          </a:p>
        </p:txBody>
      </p:sp>
      <p:sp>
        <p:nvSpPr>
          <p:cNvPr id="23" name="Flowchart: Process 22">
            <a:extLst>
              <a:ext uri="{FF2B5EF4-FFF2-40B4-BE49-F238E27FC236}">
                <a16:creationId xmlns:a16="http://schemas.microsoft.com/office/drawing/2014/main" id="{BCB09F3F-B8A6-41ED-9312-3249FCFAC882}"/>
              </a:ext>
            </a:extLst>
          </p:cNvPr>
          <p:cNvSpPr/>
          <p:nvPr/>
        </p:nvSpPr>
        <p:spPr>
          <a:xfrm>
            <a:off x="1828430" y="3730545"/>
            <a:ext cx="2160235" cy="638795"/>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     </a:t>
            </a:r>
            <a:r>
              <a:rPr lang="en-IE" sz="1100" b="1" dirty="0">
                <a:solidFill>
                  <a:schemeClr val="tx1"/>
                </a:solidFill>
              </a:rPr>
              <a:t>JREC Approval required/previously obtained</a:t>
            </a:r>
            <a:r>
              <a:rPr lang="en-IE" sz="1050" b="1" dirty="0"/>
              <a:t> </a:t>
            </a:r>
          </a:p>
        </p:txBody>
      </p:sp>
      <p:sp>
        <p:nvSpPr>
          <p:cNvPr id="25" name="Flowchart: Process 24">
            <a:extLst>
              <a:ext uri="{FF2B5EF4-FFF2-40B4-BE49-F238E27FC236}">
                <a16:creationId xmlns:a16="http://schemas.microsoft.com/office/drawing/2014/main" id="{B91B13B5-46C4-47DC-B86E-35CA356D7256}"/>
              </a:ext>
            </a:extLst>
          </p:cNvPr>
          <p:cNvSpPr/>
          <p:nvPr/>
        </p:nvSpPr>
        <p:spPr>
          <a:xfrm>
            <a:off x="7520424" y="3729519"/>
            <a:ext cx="2160235" cy="639821"/>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050" dirty="0"/>
              <a:t>                        </a:t>
            </a:r>
            <a:r>
              <a:rPr lang="en-IE" sz="1050" b="1" dirty="0">
                <a:solidFill>
                  <a:schemeClr val="tx1"/>
                </a:solidFill>
              </a:rPr>
              <a:t> </a:t>
            </a:r>
            <a:r>
              <a:rPr lang="en-IE" sz="1100" b="1" dirty="0">
                <a:solidFill>
                  <a:schemeClr val="tx1"/>
                </a:solidFill>
              </a:rPr>
              <a:t>Yes</a:t>
            </a:r>
            <a:endParaRPr lang="en-IE" sz="1050" b="1" dirty="0">
              <a:solidFill>
                <a:schemeClr val="tx1"/>
              </a:solidFill>
            </a:endParaRPr>
          </a:p>
        </p:txBody>
      </p:sp>
      <p:cxnSp>
        <p:nvCxnSpPr>
          <p:cNvPr id="27" name="Straight Arrow Connector 26">
            <a:extLst>
              <a:ext uri="{FF2B5EF4-FFF2-40B4-BE49-F238E27FC236}">
                <a16:creationId xmlns:a16="http://schemas.microsoft.com/office/drawing/2014/main" id="{09E83BA9-5048-4B5B-9C9B-41CE9FAD88E6}"/>
              </a:ext>
            </a:extLst>
          </p:cNvPr>
          <p:cNvCxnSpPr>
            <a:cxnSpLocks/>
          </p:cNvCxnSpPr>
          <p:nvPr/>
        </p:nvCxnSpPr>
        <p:spPr>
          <a:xfrm>
            <a:off x="8600541" y="4393859"/>
            <a:ext cx="0" cy="358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9BC7A23-A2BE-4BAB-A694-B84A2C9A7827}"/>
              </a:ext>
            </a:extLst>
          </p:cNvPr>
          <p:cNvCxnSpPr>
            <a:cxnSpLocks/>
            <a:endCxn id="9" idx="0"/>
          </p:cNvCxnSpPr>
          <p:nvPr/>
        </p:nvCxnSpPr>
        <p:spPr>
          <a:xfrm flipH="1">
            <a:off x="5796684" y="1593908"/>
            <a:ext cx="7160" cy="468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4081FD4-53C8-4D1B-A089-7E5F74058B0F}"/>
              </a:ext>
            </a:extLst>
          </p:cNvPr>
          <p:cNvCxnSpPr>
            <a:cxnSpLocks/>
          </p:cNvCxnSpPr>
          <p:nvPr/>
        </p:nvCxnSpPr>
        <p:spPr>
          <a:xfrm>
            <a:off x="5791900" y="666438"/>
            <a:ext cx="9568" cy="2876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CFEF1BA-144C-4D79-BB79-6F618B21AD5D}"/>
              </a:ext>
            </a:extLst>
          </p:cNvPr>
          <p:cNvCxnSpPr>
            <a:cxnSpLocks/>
          </p:cNvCxnSpPr>
          <p:nvPr/>
        </p:nvCxnSpPr>
        <p:spPr>
          <a:xfrm>
            <a:off x="5796684" y="2745344"/>
            <a:ext cx="0" cy="8261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Process 25">
            <a:extLst>
              <a:ext uri="{FF2B5EF4-FFF2-40B4-BE49-F238E27FC236}">
                <a16:creationId xmlns:a16="http://schemas.microsoft.com/office/drawing/2014/main" id="{C65F1A43-19C6-481F-B785-AA66DD4A217E}"/>
              </a:ext>
            </a:extLst>
          </p:cNvPr>
          <p:cNvSpPr/>
          <p:nvPr/>
        </p:nvSpPr>
        <p:spPr>
          <a:xfrm>
            <a:off x="1814488" y="4675124"/>
            <a:ext cx="2160231" cy="961069"/>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050" dirty="0">
                <a:solidFill>
                  <a:schemeClr val="tx1"/>
                </a:solidFill>
              </a:rPr>
              <a:t>Create/ Select the JREC Application relevant to your R&amp;I Application, The JREC must be fully submitted but does not need to be fully approved before beginning the R&amp;I Application.</a:t>
            </a:r>
            <a:endParaRPr lang="en-IE" sz="1050" b="0" i="0" dirty="0">
              <a:solidFill>
                <a:schemeClr val="tx1"/>
              </a:solidFill>
              <a:effectLst/>
            </a:endParaRPr>
          </a:p>
        </p:txBody>
      </p:sp>
      <p:sp>
        <p:nvSpPr>
          <p:cNvPr id="28" name="Flowchart: Process 27">
            <a:extLst>
              <a:ext uri="{FF2B5EF4-FFF2-40B4-BE49-F238E27FC236}">
                <a16:creationId xmlns:a16="http://schemas.microsoft.com/office/drawing/2014/main" id="{3C42185C-2EF8-4658-8ABB-12C8815E3B69}"/>
              </a:ext>
            </a:extLst>
          </p:cNvPr>
          <p:cNvSpPr/>
          <p:nvPr/>
        </p:nvSpPr>
        <p:spPr>
          <a:xfrm>
            <a:off x="1828432" y="5941977"/>
            <a:ext cx="2160231" cy="720080"/>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b="0" i="0" dirty="0">
                <a:solidFill>
                  <a:schemeClr val="tx1"/>
                </a:solidFill>
                <a:effectLst/>
              </a:rPr>
              <a:t>              (</a:t>
            </a:r>
            <a:r>
              <a:rPr lang="en-IE" sz="1200" b="1" i="0" dirty="0">
                <a:solidFill>
                  <a:schemeClr val="tx1"/>
                </a:solidFill>
                <a:effectLst/>
              </a:rPr>
              <a:t>Pathway 1</a:t>
            </a:r>
            <a:r>
              <a:rPr lang="en-IE" sz="1200" b="0" i="0" dirty="0">
                <a:solidFill>
                  <a:schemeClr val="tx1"/>
                </a:solidFill>
                <a:effectLst/>
              </a:rPr>
              <a:t>)</a:t>
            </a:r>
          </a:p>
          <a:p>
            <a:r>
              <a:rPr lang="en-IE" sz="1200" b="0" i="0" dirty="0">
                <a:solidFill>
                  <a:schemeClr val="tx1"/>
                </a:solidFill>
                <a:effectLst/>
              </a:rPr>
              <a:t>Create the SJH R&amp;I Application Form Clinical Research as a sub form of your JREC form</a:t>
            </a:r>
          </a:p>
        </p:txBody>
      </p:sp>
      <p:sp>
        <p:nvSpPr>
          <p:cNvPr id="17" name="Flowchart: Alternate Process 16">
            <a:extLst>
              <a:ext uri="{FF2B5EF4-FFF2-40B4-BE49-F238E27FC236}">
                <a16:creationId xmlns:a16="http://schemas.microsoft.com/office/drawing/2014/main" id="{999BBB63-FCD5-4DB3-BB97-5B7749F55E2C}"/>
              </a:ext>
            </a:extLst>
          </p:cNvPr>
          <p:cNvSpPr/>
          <p:nvPr/>
        </p:nvSpPr>
        <p:spPr>
          <a:xfrm>
            <a:off x="335360" y="548640"/>
            <a:ext cx="2958256" cy="2566941"/>
          </a:xfrm>
          <a:prstGeom prst="flowChartAlternateProcess">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IE" sz="1050" b="1" i="0" dirty="0">
                <a:solidFill>
                  <a:srgbClr val="333333"/>
                </a:solidFill>
                <a:effectLst/>
              </a:rPr>
              <a:t>Abbreviations</a:t>
            </a:r>
          </a:p>
          <a:p>
            <a:r>
              <a:rPr lang="en-IE" sz="1050" b="1" i="0" dirty="0">
                <a:solidFill>
                  <a:srgbClr val="333333"/>
                </a:solidFill>
                <a:effectLst/>
              </a:rPr>
              <a:t>CRF</a:t>
            </a:r>
            <a:r>
              <a:rPr lang="en-IE" sz="1050" i="0" dirty="0">
                <a:solidFill>
                  <a:srgbClr val="333333"/>
                </a:solidFill>
                <a:effectLst/>
              </a:rPr>
              <a:t>: Clinical Research Facility</a:t>
            </a:r>
            <a:br>
              <a:rPr lang="en-IE" sz="1050" dirty="0"/>
            </a:br>
            <a:r>
              <a:rPr lang="en-IE" sz="1050" b="1" i="0" dirty="0">
                <a:solidFill>
                  <a:srgbClr val="333333"/>
                </a:solidFill>
                <a:effectLst/>
              </a:rPr>
              <a:t>DPIA</a:t>
            </a:r>
            <a:r>
              <a:rPr lang="en-IE" sz="1050" i="0" dirty="0">
                <a:solidFill>
                  <a:srgbClr val="333333"/>
                </a:solidFill>
                <a:effectLst/>
              </a:rPr>
              <a:t>: Data Protection Impact Assessment</a:t>
            </a:r>
            <a:br>
              <a:rPr lang="en-IE" sz="1050" dirty="0"/>
            </a:br>
            <a:r>
              <a:rPr lang="en-IE" sz="1050" b="1" i="0" dirty="0">
                <a:solidFill>
                  <a:srgbClr val="333333"/>
                </a:solidFill>
                <a:effectLst/>
              </a:rPr>
              <a:t>HPRA</a:t>
            </a:r>
            <a:r>
              <a:rPr lang="en-IE" sz="1050" i="0" dirty="0">
                <a:solidFill>
                  <a:srgbClr val="333333"/>
                </a:solidFill>
                <a:effectLst/>
              </a:rPr>
              <a:t>: Health Products Regulatory Authority</a:t>
            </a:r>
            <a:br>
              <a:rPr lang="en-IE" sz="1050" dirty="0"/>
            </a:br>
            <a:r>
              <a:rPr lang="en-IE" sz="1050" b="1" i="0" dirty="0">
                <a:solidFill>
                  <a:srgbClr val="333333"/>
                </a:solidFill>
                <a:effectLst/>
              </a:rPr>
              <a:t>JREC</a:t>
            </a:r>
            <a:r>
              <a:rPr lang="en-IE" sz="1050" i="0" dirty="0">
                <a:solidFill>
                  <a:srgbClr val="333333"/>
                </a:solidFill>
                <a:effectLst/>
              </a:rPr>
              <a:t>: Joint Research Ethics Committee</a:t>
            </a:r>
            <a:br>
              <a:rPr lang="en-IE" sz="1050" dirty="0"/>
            </a:br>
            <a:r>
              <a:rPr lang="en-IE" sz="1050" b="1" i="0" dirty="0">
                <a:solidFill>
                  <a:srgbClr val="333333"/>
                </a:solidFill>
                <a:effectLst/>
              </a:rPr>
              <a:t>NRAC</a:t>
            </a:r>
            <a:r>
              <a:rPr lang="en-IE" sz="1050" i="0" dirty="0">
                <a:solidFill>
                  <a:srgbClr val="333333"/>
                </a:solidFill>
                <a:effectLst/>
              </a:rPr>
              <a:t>: Nursing Research Access Committee</a:t>
            </a:r>
            <a:br>
              <a:rPr lang="en-IE" sz="1050" dirty="0"/>
            </a:br>
            <a:r>
              <a:rPr lang="en-IE" sz="1050" b="1" i="0" dirty="0">
                <a:solidFill>
                  <a:srgbClr val="333333"/>
                </a:solidFill>
                <a:effectLst/>
              </a:rPr>
              <a:t>PI</a:t>
            </a:r>
            <a:r>
              <a:rPr lang="en-IE" sz="1050" i="0" dirty="0">
                <a:solidFill>
                  <a:srgbClr val="333333"/>
                </a:solidFill>
                <a:effectLst/>
              </a:rPr>
              <a:t>: Principal Investigator</a:t>
            </a:r>
            <a:br>
              <a:rPr lang="en-IE" sz="1050" dirty="0"/>
            </a:br>
            <a:r>
              <a:rPr lang="en-IE" sz="1050" b="1" i="0" dirty="0">
                <a:solidFill>
                  <a:srgbClr val="333333"/>
                </a:solidFill>
                <a:effectLst/>
              </a:rPr>
              <a:t>R&amp;I</a:t>
            </a:r>
            <a:r>
              <a:rPr lang="en-IE" sz="1050" i="0" dirty="0">
                <a:solidFill>
                  <a:srgbClr val="333333"/>
                </a:solidFill>
                <a:effectLst/>
              </a:rPr>
              <a:t>: Research and Innovation</a:t>
            </a:r>
            <a:br>
              <a:rPr lang="en-IE" sz="1050" dirty="0"/>
            </a:br>
            <a:r>
              <a:rPr lang="en-IE" sz="1050" b="1" i="0" dirty="0">
                <a:solidFill>
                  <a:srgbClr val="333333"/>
                </a:solidFill>
                <a:effectLst/>
              </a:rPr>
              <a:t>SJH</a:t>
            </a:r>
            <a:r>
              <a:rPr lang="en-IE" sz="1050" i="0" dirty="0">
                <a:solidFill>
                  <a:srgbClr val="333333"/>
                </a:solidFill>
                <a:effectLst/>
              </a:rPr>
              <a:t>: St James’s Hospital</a:t>
            </a:r>
          </a:p>
          <a:p>
            <a:r>
              <a:rPr lang="en-IE" sz="1000" b="1" dirty="0">
                <a:solidFill>
                  <a:srgbClr val="333333"/>
                </a:solidFill>
              </a:rPr>
              <a:t>NDA</a:t>
            </a:r>
            <a:r>
              <a:rPr lang="en-IE" sz="1000" dirty="0">
                <a:solidFill>
                  <a:srgbClr val="333333"/>
                </a:solidFill>
              </a:rPr>
              <a:t>: Non Disclosure Agreement</a:t>
            </a:r>
          </a:p>
          <a:p>
            <a:r>
              <a:rPr lang="en-IE" sz="1000" b="1" dirty="0">
                <a:solidFill>
                  <a:srgbClr val="333333"/>
                </a:solidFill>
              </a:rPr>
              <a:t>MTA</a:t>
            </a:r>
            <a:r>
              <a:rPr lang="en-IE" sz="1000" dirty="0">
                <a:solidFill>
                  <a:srgbClr val="333333"/>
                </a:solidFill>
              </a:rPr>
              <a:t>: Material Transfer Agreement</a:t>
            </a:r>
          </a:p>
          <a:p>
            <a:r>
              <a:rPr lang="en-IE" sz="1000" b="1" dirty="0">
                <a:solidFill>
                  <a:srgbClr val="333333"/>
                </a:solidFill>
              </a:rPr>
              <a:t>DTA</a:t>
            </a:r>
            <a:r>
              <a:rPr lang="en-IE" sz="1000" dirty="0">
                <a:solidFill>
                  <a:srgbClr val="333333"/>
                </a:solidFill>
              </a:rPr>
              <a:t>: Data Transfer Agreement</a:t>
            </a:r>
          </a:p>
          <a:p>
            <a:endParaRPr lang="en-IE" sz="600" dirty="0"/>
          </a:p>
        </p:txBody>
      </p:sp>
      <p:sp>
        <p:nvSpPr>
          <p:cNvPr id="32" name="Flowchart: Alternate Process 31">
            <a:extLst>
              <a:ext uri="{FF2B5EF4-FFF2-40B4-BE49-F238E27FC236}">
                <a16:creationId xmlns:a16="http://schemas.microsoft.com/office/drawing/2014/main" id="{2A12470A-7816-46E1-B74E-1C13F2AA9BD9}"/>
              </a:ext>
            </a:extLst>
          </p:cNvPr>
          <p:cNvSpPr/>
          <p:nvPr/>
        </p:nvSpPr>
        <p:spPr>
          <a:xfrm>
            <a:off x="8151223" y="666438"/>
            <a:ext cx="3561805" cy="2035499"/>
          </a:xfrm>
          <a:prstGeom prst="flowChartAlternateProcess">
            <a:avLst/>
          </a:prstGeom>
          <a:solidFill>
            <a:srgbClr val="FFCCC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ct val="107000"/>
              </a:lnSpc>
              <a:spcAft>
                <a:spcPts val="800"/>
              </a:spcAft>
            </a:pPr>
            <a:r>
              <a:rPr lang="en-IE" sz="1050" dirty="0">
                <a:solidFill>
                  <a:schemeClr val="tx1"/>
                </a:solidFill>
                <a:effectLst/>
                <a:ea typeface="Calibri" panose="020F0502020204030204" pitchFamily="34" charset="0"/>
                <a:cs typeface="Times New Roman" panose="02020603050405020304" pitchFamily="18" charset="0"/>
              </a:rPr>
              <a:t>It is recommended to have the following documents prepared:</a:t>
            </a:r>
          </a:p>
          <a:p>
            <a:pPr>
              <a:lnSpc>
                <a:spcPct val="107000"/>
              </a:lnSpc>
              <a:spcAft>
                <a:spcPts val="800"/>
              </a:spcAft>
            </a:pPr>
            <a:r>
              <a:rPr lang="en-IE" sz="1050" dirty="0">
                <a:solidFill>
                  <a:schemeClr val="tx1"/>
                </a:solidFill>
                <a:effectLst/>
                <a:ea typeface="Calibri" panose="020F0502020204030204" pitchFamily="34" charset="0"/>
                <a:cs typeface="Times New Roman" panose="02020603050405020304" pitchFamily="18" charset="0"/>
              </a:rPr>
              <a:t>Garda Vetting Form/Checklist, NDA ,MTA ,DTA, Indemnity Agreements, Other applicable agreements. Templates are available in the ’help’ section of the application form. </a:t>
            </a:r>
            <a:r>
              <a:rPr lang="en-IE" sz="1050" dirty="0">
                <a:solidFill>
                  <a:schemeClr val="tx1"/>
                </a:solidFill>
                <a:cs typeface="Times New Roman" panose="02020603050405020304" pitchFamily="18" charset="0"/>
              </a:rPr>
              <a:t>All forms can also be found on </a:t>
            </a:r>
            <a:r>
              <a:rPr lang="en-IE" sz="1050" dirty="0">
                <a:solidFill>
                  <a:schemeClr val="tx1"/>
                </a:solidFill>
                <a:cs typeface="Times New Roman" panose="02020603050405020304" pitchFamily="18" charset="0"/>
                <a:hlinkClick r:id="rId4"/>
              </a:rPr>
              <a:t>the R&amp;I Intranet Page </a:t>
            </a:r>
            <a:endParaRPr lang="en-IE" sz="1050" dirty="0">
              <a:solidFill>
                <a:schemeClr val="accent1"/>
              </a:solidFill>
            </a:endParaRPr>
          </a:p>
          <a:p>
            <a:pPr>
              <a:lnSpc>
                <a:spcPct val="107000"/>
              </a:lnSpc>
              <a:spcAft>
                <a:spcPts val="800"/>
              </a:spcAft>
            </a:pPr>
            <a:r>
              <a:rPr lang="en-IE" sz="1050" dirty="0">
                <a:solidFill>
                  <a:schemeClr val="tx1"/>
                </a:solidFill>
                <a:effectLst/>
                <a:ea typeface="Calibri" panose="020F0502020204030204" pitchFamily="34" charset="0"/>
                <a:cs typeface="Times New Roman" panose="02020603050405020304" pitchFamily="18" charset="0"/>
              </a:rPr>
              <a:t> Note that the late submission of these documents may cause delays. </a:t>
            </a:r>
          </a:p>
        </p:txBody>
      </p:sp>
      <p:cxnSp>
        <p:nvCxnSpPr>
          <p:cNvPr id="12" name="Connector: Elbow 11">
            <a:extLst>
              <a:ext uri="{FF2B5EF4-FFF2-40B4-BE49-F238E27FC236}">
                <a16:creationId xmlns:a16="http://schemas.microsoft.com/office/drawing/2014/main" id="{836B42D9-646E-4EFF-AA66-0BD77A376873}"/>
              </a:ext>
            </a:extLst>
          </p:cNvPr>
          <p:cNvCxnSpPr>
            <a:cxnSpLocks/>
          </p:cNvCxnSpPr>
          <p:nvPr/>
        </p:nvCxnSpPr>
        <p:spPr>
          <a:xfrm flipV="1">
            <a:off x="5781119" y="1769185"/>
            <a:ext cx="2370104" cy="134639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269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51B68-D536-2F13-FCF7-870D158F1E67}"/>
              </a:ext>
            </a:extLst>
          </p:cNvPr>
          <p:cNvSpPr txBox="1"/>
          <p:nvPr/>
        </p:nvSpPr>
        <p:spPr>
          <a:xfrm>
            <a:off x="137652" y="216310"/>
            <a:ext cx="11680722" cy="9149621"/>
          </a:xfrm>
          <a:prstGeom prst="rect">
            <a:avLst/>
          </a:prstGeom>
          <a:noFill/>
        </p:spPr>
        <p:txBody>
          <a:bodyPr wrap="square">
            <a:spAutoFit/>
          </a:bodyPr>
          <a:lstStyle/>
          <a:p>
            <a:pPr>
              <a:lnSpc>
                <a:spcPct val="107000"/>
              </a:lnSpc>
              <a:spcAft>
                <a:spcPts val="800"/>
              </a:spcAft>
            </a:pPr>
            <a:r>
              <a:rPr lang="en-IE" sz="2400" b="1" dirty="0">
                <a:effectLst/>
                <a:latin typeface="Calibri" panose="020F0502020204030204" pitchFamily="34" charset="0"/>
                <a:ea typeface="Calibri" panose="020F0502020204030204" pitchFamily="34" charset="0"/>
                <a:cs typeface="Calibri" panose="020F0502020204030204" pitchFamily="34" charset="0"/>
              </a:rPr>
              <a:t>INTRODUCTION</a:t>
            </a: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To carry out research in St James’s Hospital (SJH) researchers must be granted; </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mj-lt"/>
              <a:buAutoNum type="arabicPeriod"/>
            </a:pPr>
            <a:r>
              <a:rPr lang="en-IE" sz="1800" dirty="0">
                <a:effectLst/>
                <a:latin typeface="Calibri" panose="020F0502020204030204" pitchFamily="34" charset="0"/>
                <a:ea typeface="Calibri" panose="020F0502020204030204" pitchFamily="34" charset="0"/>
                <a:cs typeface="Calibri" panose="020F0502020204030204" pitchFamily="34" charset="0"/>
              </a:rPr>
              <a:t>Ethical approval (from </a:t>
            </a:r>
            <a:r>
              <a:rPr lang="en-IE"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Joint Research Ethics Committee (JREC)</a:t>
            </a:r>
            <a:r>
              <a:rPr lang="en-IE" sz="1800" dirty="0">
                <a:effectLst/>
                <a:latin typeface="Calibri" panose="020F0502020204030204" pitchFamily="34" charset="0"/>
                <a:ea typeface="Calibri" panose="020F0502020204030204" pitchFamily="34" charset="0"/>
                <a:cs typeface="Calibri" panose="020F0502020204030204" pitchFamily="34" charset="0"/>
              </a:rPr>
              <a:t> or </a:t>
            </a:r>
            <a:r>
              <a:rPr lang="en-IE"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National Research Ethics Committee (NREC))</a:t>
            </a:r>
            <a:endParaRPr lang="en-IE"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lvl="0" algn="ctr">
              <a:lnSpc>
                <a:spcPct val="107000"/>
              </a:lnSpc>
            </a:pPr>
            <a:r>
              <a:rPr lang="en-IE" b="1" u="sng" dirty="0">
                <a:latin typeface="Calibri" panose="020F0502020204030204" pitchFamily="34" charset="0"/>
                <a:ea typeface="Calibri" panose="020F0502020204030204" pitchFamily="34" charset="0"/>
                <a:cs typeface="Calibri" panose="020F0502020204030204" pitchFamily="34" charset="0"/>
              </a:rPr>
              <a:t>AND</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AutoNum type="arabicPeriod" startAt="2"/>
            </a:pPr>
            <a:r>
              <a:rPr lang="en-IE" sz="1800" dirty="0">
                <a:effectLst/>
                <a:latin typeface="Calibri" panose="020F0502020204030204" pitchFamily="34" charset="0"/>
                <a:ea typeface="Calibri" panose="020F0502020204030204" pitchFamily="34" charset="0"/>
                <a:cs typeface="Calibri" panose="020F0502020204030204" pitchFamily="34" charset="0"/>
              </a:rPr>
              <a:t>Hospital approval via the Research &amp; Innovation Office</a:t>
            </a:r>
          </a:p>
          <a:p>
            <a:pPr marL="342900" lvl="0" indent="-342900" algn="ctr">
              <a:lnSpc>
                <a:spcPct val="107000"/>
              </a:lnSpc>
              <a:spcAft>
                <a:spcPts val="800"/>
              </a:spcAft>
              <a:buAutoNum type="arabicPeriod" startAt="2"/>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b="1" dirty="0">
                <a:effectLst/>
                <a:latin typeface="Calibri" panose="020F0502020204030204" pitchFamily="34" charset="0"/>
                <a:ea typeface="Calibri" panose="020F0502020204030204" pitchFamily="34" charset="0"/>
                <a:cs typeface="Calibri" panose="020F0502020204030204" pitchFamily="34" charset="0"/>
              </a:rPr>
              <a:t>R&amp;I applications will now be submitted through Infonetica, the same platform as JREC applications. The R&amp;I form will be a sub-form of the JREC form.</a:t>
            </a:r>
          </a:p>
          <a:p>
            <a:endParaRPr lang="en-IE" sz="1800" dirty="0">
              <a:effectLst/>
              <a:latin typeface="Calibri" panose="020F0502020204030204" pitchFamily="34" charset="0"/>
              <a:ea typeface="Calibri" panose="020F0502020204030204" pitchFamily="34" charset="0"/>
              <a:cs typeface="Calibri" panose="020F0502020204030204" pitchFamily="34" charset="0"/>
            </a:endParaRP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Benefits</a:t>
            </a:r>
            <a:r>
              <a:rPr lang="en-IN" b="1" dirty="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a:t>
            </a:r>
            <a:r>
              <a:rPr lang="en-IE" sz="1800" dirty="0">
                <a:effectLst/>
                <a:latin typeface="Calibri" panose="020F0502020204030204" pitchFamily="34" charset="0"/>
                <a:ea typeface="Calibri" panose="020F0502020204030204" pitchFamily="34" charset="0"/>
                <a:cs typeface="Calibri" panose="020F0502020204030204" pitchFamily="34" charset="0"/>
              </a:rPr>
              <a:t>he two forms are connected, i.e. your responses to questions in the JREC form will automatically populate duplicate questions in the R&amp;I form.</a:t>
            </a:r>
          </a:p>
          <a:p>
            <a:pPr marL="285750" indent="-285750">
              <a:buFont typeface="Arial" panose="020B0604020202020204" pitchFamily="34" charset="0"/>
              <a:buChar char="•"/>
            </a:pPr>
            <a:r>
              <a:rPr lang="en-IE" dirty="0">
                <a:latin typeface="Calibri" panose="020F0502020204030204" pitchFamily="34" charset="0"/>
                <a:ea typeface="Calibri" panose="020F0502020204030204" pitchFamily="34" charset="0"/>
              </a:rPr>
              <a:t>M</a:t>
            </a:r>
            <a:r>
              <a:rPr lang="en-IE" sz="1800" dirty="0">
                <a:effectLst/>
                <a:latin typeface="Calibri" panose="020F0502020204030204" pitchFamily="34" charset="0"/>
                <a:ea typeface="Calibri" panose="020F0502020204030204" pitchFamily="34" charset="0"/>
              </a:rPr>
              <a:t>ore streamlined application process</a:t>
            </a:r>
          </a:p>
          <a:p>
            <a:pPr marL="285750" indent="-285750">
              <a:buFont typeface="Arial" panose="020B0604020202020204" pitchFamily="34" charset="0"/>
              <a:buChar char="•"/>
            </a:pPr>
            <a:r>
              <a:rPr lang="en-IE" dirty="0">
                <a:latin typeface="Calibri" panose="020F0502020204030204" pitchFamily="34" charset="0"/>
                <a:ea typeface="Calibri" panose="020F0502020204030204" pitchFamily="34" charset="0"/>
              </a:rPr>
              <a:t>B</a:t>
            </a:r>
            <a:r>
              <a:rPr lang="en-IE" sz="1800" dirty="0">
                <a:effectLst/>
                <a:latin typeface="Calibri" panose="020F0502020204030204" pitchFamily="34" charset="0"/>
                <a:ea typeface="Calibri" panose="020F0502020204030204" pitchFamily="34" charset="0"/>
              </a:rPr>
              <a:t>oth forms are available in one location, both forms are available to external researchers outside SJH campus and questions duplicated across the forms auto-populate. </a:t>
            </a:r>
            <a:r>
              <a:rPr lang="en-IE" sz="1800" dirty="0" err="1">
                <a:effectLst/>
                <a:latin typeface="Calibri" panose="020F0502020204030204" pitchFamily="34" charset="0"/>
                <a:ea typeface="Calibri" panose="020F0502020204030204" pitchFamily="34" charset="0"/>
              </a:rPr>
              <a:t>Eg</a:t>
            </a:r>
            <a:r>
              <a:rPr lang="en-IE" sz="1800" dirty="0">
                <a:effectLst/>
                <a:latin typeface="Calibri" panose="020F0502020204030204" pitchFamily="34" charset="0"/>
                <a:ea typeface="Calibri" panose="020F0502020204030204" pitchFamily="34" charset="0"/>
              </a:rPr>
              <a:t>: DPIA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effectLst/>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14992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2D97190B-21A3-4E7B-9C33-F5CCF0A7B922}"/>
              </a:ext>
            </a:extLst>
          </p:cNvPr>
          <p:cNvSpPr/>
          <p:nvPr/>
        </p:nvSpPr>
        <p:spPr>
          <a:xfrm>
            <a:off x="1674065" y="27491"/>
            <a:ext cx="2160240" cy="720080"/>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a:solidFill>
                  <a:schemeClr val="tx1"/>
                </a:solidFill>
              </a:rPr>
              <a:t>Complete all relevant sections</a:t>
            </a:r>
          </a:p>
        </p:txBody>
      </p:sp>
      <p:sp>
        <p:nvSpPr>
          <p:cNvPr id="3" name="Flowchart: Process 2">
            <a:extLst>
              <a:ext uri="{FF2B5EF4-FFF2-40B4-BE49-F238E27FC236}">
                <a16:creationId xmlns:a16="http://schemas.microsoft.com/office/drawing/2014/main" id="{DCAF2AEC-DBBA-41AA-82EB-159A26CB319A}"/>
              </a:ext>
            </a:extLst>
          </p:cNvPr>
          <p:cNvSpPr/>
          <p:nvPr/>
        </p:nvSpPr>
        <p:spPr>
          <a:xfrm>
            <a:off x="1674065" y="1241376"/>
            <a:ext cx="2160240" cy="720080"/>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dirty="0">
                <a:solidFill>
                  <a:schemeClr val="tx1"/>
                </a:solidFill>
              </a:rPr>
              <a:t>Applicant Signature / Request PI Signature</a:t>
            </a:r>
          </a:p>
        </p:txBody>
      </p:sp>
      <p:sp>
        <p:nvSpPr>
          <p:cNvPr id="4" name="Flowchart: Process 3">
            <a:extLst>
              <a:ext uri="{FF2B5EF4-FFF2-40B4-BE49-F238E27FC236}">
                <a16:creationId xmlns:a16="http://schemas.microsoft.com/office/drawing/2014/main" id="{1EEC1161-D602-4EB7-8C26-B5866F6F8C85}"/>
              </a:ext>
            </a:extLst>
          </p:cNvPr>
          <p:cNvSpPr/>
          <p:nvPr/>
        </p:nvSpPr>
        <p:spPr>
          <a:xfrm>
            <a:off x="7547451" y="44624"/>
            <a:ext cx="2160240" cy="72008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solidFill>
                  <a:schemeClr val="tx1"/>
                </a:solidFill>
              </a:rPr>
              <a:t>Complete all relevant sections</a:t>
            </a:r>
          </a:p>
        </p:txBody>
      </p:sp>
      <p:sp>
        <p:nvSpPr>
          <p:cNvPr id="5" name="Flowchart: Process 4">
            <a:extLst>
              <a:ext uri="{FF2B5EF4-FFF2-40B4-BE49-F238E27FC236}">
                <a16:creationId xmlns:a16="http://schemas.microsoft.com/office/drawing/2014/main" id="{B1384184-B9AA-4225-8A83-A01156D7F58F}"/>
              </a:ext>
            </a:extLst>
          </p:cNvPr>
          <p:cNvSpPr/>
          <p:nvPr/>
        </p:nvSpPr>
        <p:spPr>
          <a:xfrm>
            <a:off x="4683883" y="3861743"/>
            <a:ext cx="2160240" cy="720080"/>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Form Submitted</a:t>
            </a:r>
          </a:p>
        </p:txBody>
      </p:sp>
      <p:sp>
        <p:nvSpPr>
          <p:cNvPr id="6" name="Flowchart: Process 5">
            <a:extLst>
              <a:ext uri="{FF2B5EF4-FFF2-40B4-BE49-F238E27FC236}">
                <a16:creationId xmlns:a16="http://schemas.microsoft.com/office/drawing/2014/main" id="{66A588DF-A82D-4970-BE12-CCB41EFE483C}"/>
              </a:ext>
            </a:extLst>
          </p:cNvPr>
          <p:cNvSpPr/>
          <p:nvPr/>
        </p:nvSpPr>
        <p:spPr>
          <a:xfrm>
            <a:off x="4683883" y="2842494"/>
            <a:ext cx="2160240" cy="720080"/>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a:solidFill>
                  <a:schemeClr val="tx1"/>
                </a:solidFill>
              </a:rPr>
              <a:t> Principal Investigator Sign Off</a:t>
            </a:r>
          </a:p>
        </p:txBody>
      </p:sp>
      <p:cxnSp>
        <p:nvCxnSpPr>
          <p:cNvPr id="8" name="Straight Arrow Connector 7">
            <a:extLst>
              <a:ext uri="{FF2B5EF4-FFF2-40B4-BE49-F238E27FC236}">
                <a16:creationId xmlns:a16="http://schemas.microsoft.com/office/drawing/2014/main" id="{89777933-39D8-4792-9078-63D365C6D236}"/>
              </a:ext>
            </a:extLst>
          </p:cNvPr>
          <p:cNvCxnSpPr/>
          <p:nvPr/>
        </p:nvCxnSpPr>
        <p:spPr>
          <a:xfrm>
            <a:off x="2754185" y="764704"/>
            <a:ext cx="0" cy="476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Process 13">
            <a:extLst>
              <a:ext uri="{FF2B5EF4-FFF2-40B4-BE49-F238E27FC236}">
                <a16:creationId xmlns:a16="http://schemas.microsoft.com/office/drawing/2014/main" id="{3F73A963-6D70-41F4-A898-46119449662B}"/>
              </a:ext>
            </a:extLst>
          </p:cNvPr>
          <p:cNvSpPr/>
          <p:nvPr/>
        </p:nvSpPr>
        <p:spPr>
          <a:xfrm>
            <a:off x="7547451" y="1127178"/>
            <a:ext cx="2160240" cy="72008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dirty="0">
                <a:solidFill>
                  <a:schemeClr val="tx1"/>
                </a:solidFill>
              </a:rPr>
              <a:t>Applicant Signature / Request PI Signature</a:t>
            </a:r>
          </a:p>
        </p:txBody>
      </p:sp>
      <p:cxnSp>
        <p:nvCxnSpPr>
          <p:cNvPr id="20" name="Straight Arrow Connector 19">
            <a:extLst>
              <a:ext uri="{FF2B5EF4-FFF2-40B4-BE49-F238E27FC236}">
                <a16:creationId xmlns:a16="http://schemas.microsoft.com/office/drawing/2014/main" id="{5627FCBF-32ED-4934-8520-BD35955413FD}"/>
              </a:ext>
            </a:extLst>
          </p:cNvPr>
          <p:cNvCxnSpPr>
            <a:cxnSpLocks/>
          </p:cNvCxnSpPr>
          <p:nvPr/>
        </p:nvCxnSpPr>
        <p:spPr>
          <a:xfrm flipH="1">
            <a:off x="8621926" y="764704"/>
            <a:ext cx="11291" cy="352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4F919B8-9CE9-4764-8D64-F5042AC6D226}"/>
              </a:ext>
            </a:extLst>
          </p:cNvPr>
          <p:cNvSpPr txBox="1"/>
          <p:nvPr/>
        </p:nvSpPr>
        <p:spPr>
          <a:xfrm>
            <a:off x="6822901" y="3880181"/>
            <a:ext cx="5040560" cy="646331"/>
          </a:xfrm>
          <a:prstGeom prst="rect">
            <a:avLst/>
          </a:prstGeom>
          <a:noFill/>
        </p:spPr>
        <p:txBody>
          <a:bodyPr wrap="square" rtlCol="0">
            <a:spAutoFit/>
          </a:bodyPr>
          <a:lstStyle/>
          <a:p>
            <a:r>
              <a:rPr lang="en-IE" sz="1200" dirty="0"/>
              <a:t>Once the form is submitted successfully, you will receive the below  automated email.</a:t>
            </a:r>
            <a:r>
              <a:rPr lang="en-IE" sz="1200" dirty="0">
                <a:solidFill>
                  <a:srgbClr val="C00000"/>
                </a:solidFill>
              </a:rPr>
              <a:t> </a:t>
            </a:r>
            <a:r>
              <a:rPr lang="en-IE" sz="1200" b="1" dirty="0">
                <a:solidFill>
                  <a:srgbClr val="C00000"/>
                </a:solidFill>
              </a:rPr>
              <a:t>It is important to note that until you receive this email, the form </a:t>
            </a:r>
            <a:r>
              <a:rPr lang="en-IE" sz="1200" b="1" u="sng" dirty="0">
                <a:solidFill>
                  <a:srgbClr val="C00000"/>
                </a:solidFill>
              </a:rPr>
              <a:t>has not been submitted </a:t>
            </a:r>
            <a:r>
              <a:rPr lang="en-IE" sz="1200" b="1" dirty="0">
                <a:solidFill>
                  <a:srgbClr val="C00000"/>
                </a:solidFill>
              </a:rPr>
              <a:t>to the R&amp;I Office.</a:t>
            </a:r>
          </a:p>
        </p:txBody>
      </p:sp>
      <p:cxnSp>
        <p:nvCxnSpPr>
          <p:cNvPr id="55" name="Connector: Elbow 54">
            <a:extLst>
              <a:ext uri="{FF2B5EF4-FFF2-40B4-BE49-F238E27FC236}">
                <a16:creationId xmlns:a16="http://schemas.microsoft.com/office/drawing/2014/main" id="{B67EAE72-1896-44D6-A1A5-794B536C02C2}"/>
              </a:ext>
            </a:extLst>
          </p:cNvPr>
          <p:cNvCxnSpPr>
            <a:cxnSpLocks/>
          </p:cNvCxnSpPr>
          <p:nvPr/>
        </p:nvCxnSpPr>
        <p:spPr>
          <a:xfrm rot="5400000">
            <a:off x="6653792" y="1937542"/>
            <a:ext cx="995233" cy="81466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A127CD1B-843E-4F3F-A87A-713C01E50AC1}"/>
              </a:ext>
            </a:extLst>
          </p:cNvPr>
          <p:cNvPicPr>
            <a:picLocks noChangeAspect="1"/>
          </p:cNvPicPr>
          <p:nvPr/>
        </p:nvPicPr>
        <p:blipFill>
          <a:blip r:embed="rId2"/>
          <a:stretch>
            <a:fillRect/>
          </a:stretch>
        </p:blipFill>
        <p:spPr>
          <a:xfrm>
            <a:off x="1715449" y="4600260"/>
            <a:ext cx="8761103" cy="2213114"/>
          </a:xfrm>
          <a:prstGeom prst="rect">
            <a:avLst/>
          </a:prstGeom>
        </p:spPr>
      </p:pic>
      <p:cxnSp>
        <p:nvCxnSpPr>
          <p:cNvPr id="72" name="Straight Arrow Connector 71">
            <a:extLst>
              <a:ext uri="{FF2B5EF4-FFF2-40B4-BE49-F238E27FC236}">
                <a16:creationId xmlns:a16="http://schemas.microsoft.com/office/drawing/2014/main" id="{51D0C4D8-C230-4849-B54F-ED6E535130A4}"/>
              </a:ext>
            </a:extLst>
          </p:cNvPr>
          <p:cNvCxnSpPr/>
          <p:nvPr/>
        </p:nvCxnSpPr>
        <p:spPr>
          <a:xfrm>
            <a:off x="5764003" y="3562574"/>
            <a:ext cx="0" cy="2807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20FD529-8E45-48EE-BA27-6696F36F9770}"/>
              </a:ext>
            </a:extLst>
          </p:cNvPr>
          <p:cNvCxnSpPr/>
          <p:nvPr/>
        </p:nvCxnSpPr>
        <p:spPr>
          <a:xfrm rot="16200000" flipH="1">
            <a:off x="3746237" y="1860883"/>
            <a:ext cx="1069678" cy="89354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AEE0D6-EE2C-4005-8E31-FACF488F22E0}"/>
              </a:ext>
            </a:extLst>
          </p:cNvPr>
          <p:cNvSpPr txBox="1"/>
          <p:nvPr/>
        </p:nvSpPr>
        <p:spPr>
          <a:xfrm>
            <a:off x="6888088" y="2996257"/>
            <a:ext cx="5040560" cy="430887"/>
          </a:xfrm>
          <a:prstGeom prst="rect">
            <a:avLst/>
          </a:prstGeom>
          <a:noFill/>
        </p:spPr>
        <p:txBody>
          <a:bodyPr wrap="square" rtlCol="0">
            <a:spAutoFit/>
          </a:bodyPr>
          <a:lstStyle/>
          <a:p>
            <a:r>
              <a:rPr lang="en-IE" sz="1100" b="1" dirty="0"/>
              <a:t>It is important to note that until you receive this approval, the form cannot proceed to submission.</a:t>
            </a:r>
            <a:endParaRPr lang="en-IE" sz="1100" dirty="0"/>
          </a:p>
        </p:txBody>
      </p:sp>
    </p:spTree>
    <p:extLst>
      <p:ext uri="{BB962C8B-B14F-4D97-AF65-F5344CB8AC3E}">
        <p14:creationId xmlns:p14="http://schemas.microsoft.com/office/powerpoint/2010/main" val="118892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Brace 17">
            <a:extLst>
              <a:ext uri="{FF2B5EF4-FFF2-40B4-BE49-F238E27FC236}">
                <a16:creationId xmlns:a16="http://schemas.microsoft.com/office/drawing/2014/main" id="{2CDCE718-47E4-4546-8C51-7BD0ED17267B}"/>
              </a:ext>
            </a:extLst>
          </p:cNvPr>
          <p:cNvSpPr/>
          <p:nvPr/>
        </p:nvSpPr>
        <p:spPr>
          <a:xfrm flipH="1">
            <a:off x="6901888" y="1626826"/>
            <a:ext cx="1035613" cy="2788156"/>
          </a:xfrm>
          <a:prstGeom prst="leftBrace">
            <a:avLst>
              <a:gd name="adj1" fmla="val 8333"/>
              <a:gd name="adj2" fmla="val 4961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3" name="Flowchart: Terminator 2">
            <a:extLst>
              <a:ext uri="{FF2B5EF4-FFF2-40B4-BE49-F238E27FC236}">
                <a16:creationId xmlns:a16="http://schemas.microsoft.com/office/drawing/2014/main" id="{7C63B0CD-9F7C-41FD-8C80-A34E485F3436}"/>
              </a:ext>
            </a:extLst>
          </p:cNvPr>
          <p:cNvSpPr/>
          <p:nvPr/>
        </p:nvSpPr>
        <p:spPr>
          <a:xfrm>
            <a:off x="4663231" y="575793"/>
            <a:ext cx="2160240" cy="64605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dirty="0">
                <a:solidFill>
                  <a:schemeClr val="tx1"/>
                </a:solidFill>
              </a:rPr>
              <a:t>R &amp; I Review</a:t>
            </a:r>
          </a:p>
        </p:txBody>
      </p:sp>
      <p:sp>
        <p:nvSpPr>
          <p:cNvPr id="4" name="Flowchart: Process 3">
            <a:extLst>
              <a:ext uri="{FF2B5EF4-FFF2-40B4-BE49-F238E27FC236}">
                <a16:creationId xmlns:a16="http://schemas.microsoft.com/office/drawing/2014/main" id="{FCF3948E-5EC0-4E53-AE46-BE0BE0E60124}"/>
              </a:ext>
            </a:extLst>
          </p:cNvPr>
          <p:cNvSpPr/>
          <p:nvPr/>
        </p:nvSpPr>
        <p:spPr>
          <a:xfrm>
            <a:off x="4663231" y="2348542"/>
            <a:ext cx="2160240" cy="571446"/>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Data Protection Officer Review</a:t>
            </a:r>
          </a:p>
        </p:txBody>
      </p:sp>
      <p:sp>
        <p:nvSpPr>
          <p:cNvPr id="5" name="Flowchart: Process 4">
            <a:extLst>
              <a:ext uri="{FF2B5EF4-FFF2-40B4-BE49-F238E27FC236}">
                <a16:creationId xmlns:a16="http://schemas.microsoft.com/office/drawing/2014/main" id="{A576B137-0982-4F2B-A4E6-85F57B05D475}"/>
              </a:ext>
            </a:extLst>
          </p:cNvPr>
          <p:cNvSpPr/>
          <p:nvPr/>
        </p:nvSpPr>
        <p:spPr>
          <a:xfrm>
            <a:off x="4624495" y="4035002"/>
            <a:ext cx="2237712" cy="545549"/>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Legal Review</a:t>
            </a:r>
          </a:p>
        </p:txBody>
      </p:sp>
      <p:sp>
        <p:nvSpPr>
          <p:cNvPr id="6" name="Flowchart: Process 5">
            <a:extLst>
              <a:ext uri="{FF2B5EF4-FFF2-40B4-BE49-F238E27FC236}">
                <a16:creationId xmlns:a16="http://schemas.microsoft.com/office/drawing/2014/main" id="{B73156C7-2097-4B97-B5DD-84578570F50C}"/>
              </a:ext>
            </a:extLst>
          </p:cNvPr>
          <p:cNvSpPr/>
          <p:nvPr/>
        </p:nvSpPr>
        <p:spPr>
          <a:xfrm>
            <a:off x="4663231" y="5242558"/>
            <a:ext cx="2160240" cy="618159"/>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Chief Executive Officer   Sign Off</a:t>
            </a:r>
          </a:p>
        </p:txBody>
      </p:sp>
      <p:sp>
        <p:nvSpPr>
          <p:cNvPr id="7" name="Flowchart: Process 6">
            <a:extLst>
              <a:ext uri="{FF2B5EF4-FFF2-40B4-BE49-F238E27FC236}">
                <a16:creationId xmlns:a16="http://schemas.microsoft.com/office/drawing/2014/main" id="{E32CACAB-798D-4FBD-85F1-0C3D3F7203F6}"/>
              </a:ext>
            </a:extLst>
          </p:cNvPr>
          <p:cNvSpPr/>
          <p:nvPr/>
        </p:nvSpPr>
        <p:spPr>
          <a:xfrm>
            <a:off x="4663231" y="6269920"/>
            <a:ext cx="2160240" cy="545549"/>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Final R&amp;I Sign Off</a:t>
            </a:r>
          </a:p>
        </p:txBody>
      </p:sp>
      <p:sp>
        <p:nvSpPr>
          <p:cNvPr id="8" name="Flowchart: Alternate Process 7">
            <a:extLst>
              <a:ext uri="{FF2B5EF4-FFF2-40B4-BE49-F238E27FC236}">
                <a16:creationId xmlns:a16="http://schemas.microsoft.com/office/drawing/2014/main" id="{CB21AB4F-CD35-4996-8D46-0D8DD10F3CE2}"/>
              </a:ext>
            </a:extLst>
          </p:cNvPr>
          <p:cNvSpPr/>
          <p:nvPr/>
        </p:nvSpPr>
        <p:spPr>
          <a:xfrm>
            <a:off x="1631504" y="1268760"/>
            <a:ext cx="1584176" cy="71755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dirty="0">
                <a:solidFill>
                  <a:schemeClr val="tx1"/>
                </a:solidFill>
              </a:rPr>
              <a:t>If Applicable, Nursing Research Access Committee  Review</a:t>
            </a:r>
          </a:p>
        </p:txBody>
      </p:sp>
      <p:sp>
        <p:nvSpPr>
          <p:cNvPr id="9" name="Flowchart: Alternate Process 8">
            <a:extLst>
              <a:ext uri="{FF2B5EF4-FFF2-40B4-BE49-F238E27FC236}">
                <a16:creationId xmlns:a16="http://schemas.microsoft.com/office/drawing/2014/main" id="{19D22517-3353-49BD-BF3B-EB7C5CD26A3B}"/>
              </a:ext>
            </a:extLst>
          </p:cNvPr>
          <p:cNvSpPr/>
          <p:nvPr/>
        </p:nvSpPr>
        <p:spPr>
          <a:xfrm>
            <a:off x="8256240" y="1268760"/>
            <a:ext cx="1584176" cy="71755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dirty="0">
                <a:solidFill>
                  <a:schemeClr val="tx1"/>
                </a:solidFill>
              </a:rPr>
              <a:t>If Applicable, Clinical Research Facility Review</a:t>
            </a:r>
          </a:p>
        </p:txBody>
      </p:sp>
      <p:cxnSp>
        <p:nvCxnSpPr>
          <p:cNvPr id="13" name="Straight Arrow Connector 12">
            <a:extLst>
              <a:ext uri="{FF2B5EF4-FFF2-40B4-BE49-F238E27FC236}">
                <a16:creationId xmlns:a16="http://schemas.microsoft.com/office/drawing/2014/main" id="{39F3B4F7-EEDD-425C-8A63-58B63A0B13A4}"/>
              </a:ext>
            </a:extLst>
          </p:cNvPr>
          <p:cNvCxnSpPr>
            <a:cxnSpLocks/>
          </p:cNvCxnSpPr>
          <p:nvPr/>
        </p:nvCxnSpPr>
        <p:spPr>
          <a:xfrm flipH="1">
            <a:off x="3215680" y="1052736"/>
            <a:ext cx="1328739"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1887DDA-3C55-49BB-BF67-E8F698A8A531}"/>
              </a:ext>
            </a:extLst>
          </p:cNvPr>
          <p:cNvCxnSpPr/>
          <p:nvPr/>
        </p:nvCxnSpPr>
        <p:spPr>
          <a:xfrm>
            <a:off x="6812671" y="1052736"/>
            <a:ext cx="1443569"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D7C0CB67-A393-45E4-8E35-6DD5DFE33E1A}"/>
              </a:ext>
            </a:extLst>
          </p:cNvPr>
          <p:cNvCxnSpPr>
            <a:cxnSpLocks/>
            <a:stCxn id="6" idx="2"/>
            <a:endCxn id="7" idx="0"/>
          </p:cNvCxnSpPr>
          <p:nvPr/>
        </p:nvCxnSpPr>
        <p:spPr>
          <a:xfrm>
            <a:off x="5743351" y="5860717"/>
            <a:ext cx="0" cy="4092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Arrow: Curved Left 28">
            <a:extLst>
              <a:ext uri="{FF2B5EF4-FFF2-40B4-BE49-F238E27FC236}">
                <a16:creationId xmlns:a16="http://schemas.microsoft.com/office/drawing/2014/main" id="{6A8955CB-86EE-475E-B70B-D79E17EC135C}"/>
              </a:ext>
            </a:extLst>
          </p:cNvPr>
          <p:cNvSpPr/>
          <p:nvPr/>
        </p:nvSpPr>
        <p:spPr>
          <a:xfrm rot="10800000">
            <a:off x="4330790" y="1052736"/>
            <a:ext cx="423537" cy="1271120"/>
          </a:xfrm>
          <a:prstGeom prst="curvedLeftArrow">
            <a:avLst>
              <a:gd name="adj1" fmla="val 25000"/>
              <a:gd name="adj2" fmla="val 100456"/>
              <a:gd name="adj3" fmla="val 2161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solidFill>
                <a:schemeClr val="tx1"/>
              </a:solidFill>
            </a:endParaRPr>
          </a:p>
        </p:txBody>
      </p:sp>
      <p:sp>
        <p:nvSpPr>
          <p:cNvPr id="31" name="Oval 30">
            <a:extLst>
              <a:ext uri="{FF2B5EF4-FFF2-40B4-BE49-F238E27FC236}">
                <a16:creationId xmlns:a16="http://schemas.microsoft.com/office/drawing/2014/main" id="{635FEE4E-F00D-450E-93D3-06228C5791A9}"/>
              </a:ext>
            </a:extLst>
          </p:cNvPr>
          <p:cNvSpPr/>
          <p:nvPr/>
        </p:nvSpPr>
        <p:spPr>
          <a:xfrm>
            <a:off x="4390224" y="1265383"/>
            <a:ext cx="2706255" cy="101953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1000" dirty="0">
                <a:effectLst/>
                <a:latin typeface="Calibri" panose="020F0502020204030204" pitchFamily="34" charset="0"/>
                <a:ea typeface="Calibri" panose="020F0502020204030204" pitchFamily="34" charset="0"/>
                <a:cs typeface="Times New Roman" panose="02020603050405020304" pitchFamily="18" charset="0"/>
              </a:rPr>
              <a:t>If additional information is required by R&amp;I, the form will be returned with comments.</a:t>
            </a:r>
          </a:p>
          <a:p>
            <a:pPr algn="ctr"/>
            <a:r>
              <a:rPr lang="en-IE" sz="1000" dirty="0">
                <a:effectLst/>
                <a:latin typeface="Calibri" panose="020F0502020204030204" pitchFamily="34" charset="0"/>
                <a:ea typeface="Calibri" panose="020F0502020204030204" pitchFamily="34" charset="0"/>
                <a:cs typeface="Times New Roman" panose="02020603050405020304" pitchFamily="18" charset="0"/>
              </a:rPr>
              <a:t> In such cases, please address </a:t>
            </a:r>
            <a:r>
              <a:rPr lang="en-IE" sz="1000" b="1" dirty="0">
                <a:effectLst/>
                <a:latin typeface="Calibri" panose="020F0502020204030204" pitchFamily="34" charset="0"/>
                <a:ea typeface="Calibri" panose="020F0502020204030204" pitchFamily="34" charset="0"/>
                <a:cs typeface="Times New Roman" panose="02020603050405020304" pitchFamily="18" charset="0"/>
              </a:rPr>
              <a:t>all comments</a:t>
            </a:r>
            <a:r>
              <a:rPr lang="en-IE" sz="1000" dirty="0">
                <a:effectLst/>
                <a:latin typeface="Calibri" panose="020F0502020204030204" pitchFamily="34" charset="0"/>
                <a:ea typeface="Calibri" panose="020F0502020204030204" pitchFamily="34" charset="0"/>
                <a:cs typeface="Times New Roman" panose="02020603050405020304" pitchFamily="18" charset="0"/>
              </a:rPr>
              <a:t> and resubmit your application for further review</a:t>
            </a:r>
            <a:endParaRPr lang="en-IE" sz="900" dirty="0"/>
          </a:p>
        </p:txBody>
      </p:sp>
      <p:sp>
        <p:nvSpPr>
          <p:cNvPr id="26" name="Arrow: Curved Left 25">
            <a:extLst>
              <a:ext uri="{FF2B5EF4-FFF2-40B4-BE49-F238E27FC236}">
                <a16:creationId xmlns:a16="http://schemas.microsoft.com/office/drawing/2014/main" id="{229BD374-B6F6-4B78-AC90-16920497B35A}"/>
              </a:ext>
            </a:extLst>
          </p:cNvPr>
          <p:cNvSpPr/>
          <p:nvPr/>
        </p:nvSpPr>
        <p:spPr>
          <a:xfrm>
            <a:off x="6687846" y="1156127"/>
            <a:ext cx="536345" cy="1347140"/>
          </a:xfrm>
          <a:prstGeom prst="curvedLeftArrow">
            <a:avLst>
              <a:gd name="adj1" fmla="val 25000"/>
              <a:gd name="adj2" fmla="val 77774"/>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solidFill>
                <a:schemeClr val="tx1"/>
              </a:solidFill>
            </a:endParaRPr>
          </a:p>
        </p:txBody>
      </p:sp>
      <p:sp>
        <p:nvSpPr>
          <p:cNvPr id="32" name="Rectangle 31">
            <a:extLst>
              <a:ext uri="{FF2B5EF4-FFF2-40B4-BE49-F238E27FC236}">
                <a16:creationId xmlns:a16="http://schemas.microsoft.com/office/drawing/2014/main" id="{589BACB3-8691-4F65-A006-9ADB6CB89479}"/>
              </a:ext>
            </a:extLst>
          </p:cNvPr>
          <p:cNvSpPr/>
          <p:nvPr/>
        </p:nvSpPr>
        <p:spPr>
          <a:xfrm>
            <a:off x="4663231" y="50580"/>
            <a:ext cx="2160240" cy="26064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sz="1200" dirty="0">
                <a:solidFill>
                  <a:schemeClr val="tx1"/>
                </a:solidFill>
              </a:rPr>
              <a:t>After Application is Submitted</a:t>
            </a:r>
          </a:p>
        </p:txBody>
      </p:sp>
      <p:graphicFrame>
        <p:nvGraphicFramePr>
          <p:cNvPr id="10" name="Table 9">
            <a:extLst>
              <a:ext uri="{FF2B5EF4-FFF2-40B4-BE49-F238E27FC236}">
                <a16:creationId xmlns:a16="http://schemas.microsoft.com/office/drawing/2014/main" id="{AF4F44EC-0B7B-4D96-BBB7-10DF95F7CA65}"/>
              </a:ext>
            </a:extLst>
          </p:cNvPr>
          <p:cNvGraphicFramePr>
            <a:graphicFrameLocks noGrp="1"/>
          </p:cNvGraphicFramePr>
          <p:nvPr/>
        </p:nvGraphicFramePr>
        <p:xfrm>
          <a:off x="41854" y="1284067"/>
          <a:ext cx="1584176" cy="1219200"/>
        </p:xfrm>
        <a:graphic>
          <a:graphicData uri="http://schemas.openxmlformats.org/drawingml/2006/table">
            <a:tbl>
              <a:tblPr/>
              <a:tblGrid>
                <a:gridCol w="1584176">
                  <a:extLst>
                    <a:ext uri="{9D8B030D-6E8A-4147-A177-3AD203B41FA5}">
                      <a16:colId xmlns:a16="http://schemas.microsoft.com/office/drawing/2014/main" val="1067839815"/>
                    </a:ext>
                  </a:extLst>
                </a:gridCol>
              </a:tblGrid>
              <a:tr h="0">
                <a:tc>
                  <a:txBody>
                    <a:bodyPr/>
                    <a:lstStyle/>
                    <a:p>
                      <a:r>
                        <a:rPr lang="en-IE" sz="1000" dirty="0"/>
                        <a:t>The NRAC reviews applications, where nurses and/or healthcare assistants are subjects in the study. </a:t>
                      </a:r>
                      <a:r>
                        <a:rPr lang="en-IE" sz="800" dirty="0">
                          <a:hlinkClick r:id="rId2"/>
                        </a:rPr>
                        <a:t>https://www.stjames.ie/intranet/oncampus/departments/nursingresearch/</a:t>
                      </a:r>
                      <a:r>
                        <a:rPr lang="en-IE" sz="800" dirty="0"/>
                        <a:t>  </a:t>
                      </a:r>
                      <a:endParaRPr lang="en-IE" sz="1000" dirty="0"/>
                    </a:p>
                  </a:txBody>
                  <a:tcPr anchor="ctr">
                    <a:lnL>
                      <a:noFill/>
                    </a:lnL>
                    <a:lnR>
                      <a:noFill/>
                    </a:lnR>
                    <a:lnT>
                      <a:noFill/>
                    </a:lnT>
                    <a:lnB>
                      <a:noFill/>
                    </a:lnB>
                    <a:solidFill>
                      <a:srgbClr val="FFFFFF"/>
                    </a:solidFill>
                  </a:tcPr>
                </a:tc>
                <a:extLst>
                  <a:ext uri="{0D108BD9-81ED-4DB2-BD59-A6C34878D82A}">
                    <a16:rowId xmlns:a16="http://schemas.microsoft.com/office/drawing/2014/main" val="1028869691"/>
                  </a:ext>
                </a:extLst>
              </a:tr>
            </a:tbl>
          </a:graphicData>
        </a:graphic>
      </p:graphicFrame>
      <p:graphicFrame>
        <p:nvGraphicFramePr>
          <p:cNvPr id="25" name="Table 24">
            <a:extLst>
              <a:ext uri="{FF2B5EF4-FFF2-40B4-BE49-F238E27FC236}">
                <a16:creationId xmlns:a16="http://schemas.microsoft.com/office/drawing/2014/main" id="{95E169A8-273A-42C5-ACA9-0B755A920F33}"/>
              </a:ext>
            </a:extLst>
          </p:cNvPr>
          <p:cNvGraphicFramePr>
            <a:graphicFrameLocks noGrp="1"/>
          </p:cNvGraphicFramePr>
          <p:nvPr/>
        </p:nvGraphicFramePr>
        <p:xfrm>
          <a:off x="9855951" y="1276307"/>
          <a:ext cx="1872208" cy="853440"/>
        </p:xfrm>
        <a:graphic>
          <a:graphicData uri="http://schemas.openxmlformats.org/drawingml/2006/table">
            <a:tbl>
              <a:tblPr/>
              <a:tblGrid>
                <a:gridCol w="1872208">
                  <a:extLst>
                    <a:ext uri="{9D8B030D-6E8A-4147-A177-3AD203B41FA5}">
                      <a16:colId xmlns:a16="http://schemas.microsoft.com/office/drawing/2014/main" val="1067839815"/>
                    </a:ext>
                  </a:extLst>
                </a:gridCol>
              </a:tblGrid>
              <a:tr h="0">
                <a:tc>
                  <a:txBody>
                    <a:bodyPr/>
                    <a:lstStyle/>
                    <a:p>
                      <a:r>
                        <a:rPr lang="en-IE" sz="1000" dirty="0"/>
                        <a:t>CRF reviews the application, when the </a:t>
                      </a:r>
                      <a:r>
                        <a:rPr lang="en-IE" sz="1000" b="0" i="0" kern="1200" dirty="0">
                          <a:solidFill>
                            <a:schemeClr val="tx1"/>
                          </a:solidFill>
                          <a:effectLst/>
                          <a:latin typeface="+mn-lt"/>
                          <a:ea typeface="+mn-ea"/>
                          <a:cs typeface="+mn-cs"/>
                        </a:rPr>
                        <a:t>study be run in tandem with the </a:t>
                      </a:r>
                      <a:r>
                        <a:rPr lang="en-IE" sz="1000" b="0" i="0" kern="1200" dirty="0" err="1">
                          <a:solidFill>
                            <a:schemeClr val="tx1"/>
                          </a:solidFill>
                          <a:effectLst/>
                          <a:latin typeface="+mn-lt"/>
                          <a:ea typeface="+mn-ea"/>
                          <a:cs typeface="+mn-cs"/>
                        </a:rPr>
                        <a:t>Wellcome</a:t>
                      </a:r>
                      <a:r>
                        <a:rPr lang="en-IE" sz="1000" b="0" i="0" kern="1200" dirty="0">
                          <a:solidFill>
                            <a:schemeClr val="tx1"/>
                          </a:solidFill>
                          <a:effectLst/>
                          <a:latin typeface="+mn-lt"/>
                          <a:ea typeface="+mn-ea"/>
                          <a:cs typeface="+mn-cs"/>
                        </a:rPr>
                        <a:t> HRB Clinical Research Facility.( </a:t>
                      </a:r>
                      <a:r>
                        <a:rPr lang="en-IE" sz="1000" b="0" i="0" kern="1200" dirty="0">
                          <a:solidFill>
                            <a:schemeClr val="tx1"/>
                          </a:solidFill>
                          <a:effectLst/>
                          <a:latin typeface="+mn-lt"/>
                          <a:ea typeface="+mn-ea"/>
                          <a:cs typeface="+mn-cs"/>
                          <a:hlinkClick r:id="rId3"/>
                        </a:rPr>
                        <a:t>https://www.sjhcrf.ie/</a:t>
                      </a:r>
                      <a:r>
                        <a:rPr lang="en-IE" sz="1000" b="0" i="0" kern="1200" dirty="0">
                          <a:solidFill>
                            <a:schemeClr val="tx1"/>
                          </a:solidFill>
                          <a:effectLst/>
                          <a:latin typeface="+mn-lt"/>
                          <a:ea typeface="+mn-ea"/>
                          <a:cs typeface="+mn-cs"/>
                        </a:rPr>
                        <a:t> )</a:t>
                      </a:r>
                      <a:endParaRPr lang="en-IE" sz="1000" dirty="0"/>
                    </a:p>
                  </a:txBody>
                  <a:tcPr anchor="ctr">
                    <a:lnL>
                      <a:noFill/>
                    </a:lnL>
                    <a:lnR>
                      <a:noFill/>
                    </a:lnR>
                    <a:lnT>
                      <a:noFill/>
                    </a:lnT>
                    <a:lnB>
                      <a:noFill/>
                    </a:lnB>
                    <a:solidFill>
                      <a:srgbClr val="FFFFFF"/>
                    </a:solidFill>
                  </a:tcPr>
                </a:tc>
                <a:extLst>
                  <a:ext uri="{0D108BD9-81ED-4DB2-BD59-A6C34878D82A}">
                    <a16:rowId xmlns:a16="http://schemas.microsoft.com/office/drawing/2014/main" val="1028869691"/>
                  </a:ext>
                </a:extLst>
              </a:tr>
            </a:tbl>
          </a:graphicData>
        </a:graphic>
      </p:graphicFrame>
      <p:cxnSp>
        <p:nvCxnSpPr>
          <p:cNvPr id="16" name="Straight Arrow Connector 15">
            <a:extLst>
              <a:ext uri="{FF2B5EF4-FFF2-40B4-BE49-F238E27FC236}">
                <a16:creationId xmlns:a16="http://schemas.microsoft.com/office/drawing/2014/main" id="{119F8F87-E9E8-4E21-BE70-6480430C1C56}"/>
              </a:ext>
            </a:extLst>
          </p:cNvPr>
          <p:cNvCxnSpPr/>
          <p:nvPr/>
        </p:nvCxnSpPr>
        <p:spPr>
          <a:xfrm>
            <a:off x="5743351" y="311228"/>
            <a:ext cx="0" cy="264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Flowchart: Alternate Process 1">
            <a:extLst>
              <a:ext uri="{FF2B5EF4-FFF2-40B4-BE49-F238E27FC236}">
                <a16:creationId xmlns:a16="http://schemas.microsoft.com/office/drawing/2014/main" id="{90B9EFEA-A497-45D2-91B3-BBFA5BBB5D04}"/>
              </a:ext>
            </a:extLst>
          </p:cNvPr>
          <p:cNvSpPr/>
          <p:nvPr/>
        </p:nvSpPr>
        <p:spPr>
          <a:xfrm>
            <a:off x="7937501" y="2599825"/>
            <a:ext cx="2762925" cy="769014"/>
          </a:xfrm>
          <a:prstGeom prst="flowChartAlternate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u="sng" dirty="0"/>
              <a:t>Applicant Sign Off </a:t>
            </a:r>
            <a:r>
              <a:rPr lang="en-IE" sz="1200" dirty="0"/>
              <a:t>required for application resubmission following requested changes from R&amp;I/DPO/Legal.</a:t>
            </a:r>
          </a:p>
        </p:txBody>
      </p:sp>
      <p:cxnSp>
        <p:nvCxnSpPr>
          <p:cNvPr id="24" name="Straight Arrow Connector 23">
            <a:extLst>
              <a:ext uri="{FF2B5EF4-FFF2-40B4-BE49-F238E27FC236}">
                <a16:creationId xmlns:a16="http://schemas.microsoft.com/office/drawing/2014/main" id="{D7C0CB67-A393-45E4-8E35-6DD5DFE33E1A}"/>
              </a:ext>
            </a:extLst>
          </p:cNvPr>
          <p:cNvCxnSpPr>
            <a:cxnSpLocks/>
            <a:stCxn id="5" idx="2"/>
            <a:endCxn id="6" idx="0"/>
          </p:cNvCxnSpPr>
          <p:nvPr/>
        </p:nvCxnSpPr>
        <p:spPr>
          <a:xfrm>
            <a:off x="5743351" y="4580551"/>
            <a:ext cx="0" cy="662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Arrow: Curved Left 28">
            <a:extLst>
              <a:ext uri="{FF2B5EF4-FFF2-40B4-BE49-F238E27FC236}">
                <a16:creationId xmlns:a16="http://schemas.microsoft.com/office/drawing/2014/main" id="{6A8955CB-86EE-475E-B70B-D79E17EC135C}"/>
              </a:ext>
            </a:extLst>
          </p:cNvPr>
          <p:cNvSpPr/>
          <p:nvPr/>
        </p:nvSpPr>
        <p:spPr>
          <a:xfrm rot="10800000">
            <a:off x="4262801" y="2773216"/>
            <a:ext cx="423537" cy="1271120"/>
          </a:xfrm>
          <a:prstGeom prst="curvedLeftArrow">
            <a:avLst>
              <a:gd name="adj1" fmla="val 25000"/>
              <a:gd name="adj2" fmla="val 100456"/>
              <a:gd name="adj3" fmla="val 2161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solidFill>
                <a:schemeClr val="tx1"/>
              </a:solidFill>
            </a:endParaRPr>
          </a:p>
        </p:txBody>
      </p:sp>
      <p:sp>
        <p:nvSpPr>
          <p:cNvPr id="30" name="Oval 29">
            <a:extLst>
              <a:ext uri="{FF2B5EF4-FFF2-40B4-BE49-F238E27FC236}">
                <a16:creationId xmlns:a16="http://schemas.microsoft.com/office/drawing/2014/main" id="{635FEE4E-F00D-450E-93D3-06228C5791A9}"/>
              </a:ext>
            </a:extLst>
          </p:cNvPr>
          <p:cNvSpPr/>
          <p:nvPr/>
        </p:nvSpPr>
        <p:spPr>
          <a:xfrm>
            <a:off x="4390224" y="2985863"/>
            <a:ext cx="2706255" cy="101953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1000" dirty="0">
                <a:effectLst/>
                <a:latin typeface="Calibri" panose="020F0502020204030204" pitchFamily="34" charset="0"/>
                <a:ea typeface="Calibri" panose="020F0502020204030204" pitchFamily="34" charset="0"/>
                <a:cs typeface="Times New Roman" panose="02020603050405020304" pitchFamily="18" charset="0"/>
              </a:rPr>
              <a:t>If additional information is required by the DPO, the form will be returned with comments.</a:t>
            </a:r>
          </a:p>
          <a:p>
            <a:pPr algn="ctr"/>
            <a:r>
              <a:rPr lang="en-IE" sz="1000" dirty="0">
                <a:effectLst/>
                <a:latin typeface="Calibri" panose="020F0502020204030204" pitchFamily="34" charset="0"/>
                <a:ea typeface="Calibri" panose="020F0502020204030204" pitchFamily="34" charset="0"/>
                <a:cs typeface="Times New Roman" panose="02020603050405020304" pitchFamily="18" charset="0"/>
              </a:rPr>
              <a:t> In such cases, please address </a:t>
            </a:r>
            <a:r>
              <a:rPr lang="en-IE" sz="1000" b="1" dirty="0">
                <a:effectLst/>
                <a:latin typeface="Calibri" panose="020F0502020204030204" pitchFamily="34" charset="0"/>
                <a:ea typeface="Calibri" panose="020F0502020204030204" pitchFamily="34" charset="0"/>
                <a:cs typeface="Times New Roman" panose="02020603050405020304" pitchFamily="18" charset="0"/>
              </a:rPr>
              <a:t>all comments</a:t>
            </a:r>
            <a:r>
              <a:rPr lang="en-IE" sz="1000" dirty="0">
                <a:effectLst/>
                <a:latin typeface="Calibri" panose="020F0502020204030204" pitchFamily="34" charset="0"/>
                <a:ea typeface="Calibri" panose="020F0502020204030204" pitchFamily="34" charset="0"/>
                <a:cs typeface="Times New Roman" panose="02020603050405020304" pitchFamily="18" charset="0"/>
              </a:rPr>
              <a:t> and resubmit your application for further review</a:t>
            </a:r>
            <a:endParaRPr lang="en-IE" sz="900" dirty="0"/>
          </a:p>
        </p:txBody>
      </p:sp>
      <p:sp>
        <p:nvSpPr>
          <p:cNvPr id="33" name="Arrow: Curved Left 25">
            <a:extLst>
              <a:ext uri="{FF2B5EF4-FFF2-40B4-BE49-F238E27FC236}">
                <a16:creationId xmlns:a16="http://schemas.microsoft.com/office/drawing/2014/main" id="{229BD374-B6F6-4B78-AC90-16920497B35A}"/>
              </a:ext>
            </a:extLst>
          </p:cNvPr>
          <p:cNvSpPr/>
          <p:nvPr/>
        </p:nvSpPr>
        <p:spPr>
          <a:xfrm>
            <a:off x="6619857" y="2876607"/>
            <a:ext cx="536345" cy="1347140"/>
          </a:xfrm>
          <a:prstGeom prst="curvedLeftArrow">
            <a:avLst>
              <a:gd name="adj1" fmla="val 25000"/>
              <a:gd name="adj2" fmla="val 77774"/>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187678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CFCFC-A9A8-486F-A0D7-8C48A0659F3D}"/>
              </a:ext>
            </a:extLst>
          </p:cNvPr>
          <p:cNvSpPr txBox="1"/>
          <p:nvPr/>
        </p:nvSpPr>
        <p:spPr>
          <a:xfrm>
            <a:off x="959005" y="1092820"/>
            <a:ext cx="7549375" cy="2308324"/>
          </a:xfrm>
          <a:prstGeom prst="rect">
            <a:avLst/>
          </a:prstGeom>
          <a:noFill/>
        </p:spPr>
        <p:txBody>
          <a:bodyPr wrap="square" rtlCol="0">
            <a:spAutoFit/>
          </a:bodyPr>
          <a:lstStyle/>
          <a:p>
            <a:r>
              <a:rPr lang="en-IE" sz="2400" b="1" u="sng" dirty="0">
                <a:latin typeface="Calibri" panose="020F0502020204030204" pitchFamily="34" charset="0"/>
                <a:cs typeface="Calibri" panose="020F0502020204030204" pitchFamily="34" charset="0"/>
              </a:rPr>
              <a:t>Questions?</a:t>
            </a:r>
          </a:p>
          <a:p>
            <a:endParaRPr lang="en-IE" sz="2400" b="1" dirty="0">
              <a:latin typeface="Calibri" panose="020F0502020204030204" pitchFamily="34" charset="0"/>
              <a:cs typeface="Calibri" panose="020F0502020204030204" pitchFamily="34" charset="0"/>
            </a:endParaRPr>
          </a:p>
          <a:p>
            <a:r>
              <a:rPr lang="en-IE" sz="2400" b="1" dirty="0">
                <a:latin typeface="Calibri" panose="020F0502020204030204" pitchFamily="34" charset="0"/>
                <a:cs typeface="Calibri" panose="020F0502020204030204" pitchFamily="34" charset="0"/>
              </a:rPr>
              <a:t>For further information, contact the Research &amp; Innovation Office -</a:t>
            </a:r>
          </a:p>
          <a:p>
            <a:r>
              <a:rPr lang="en-IE" sz="2400" b="1" dirty="0">
                <a:latin typeface="Calibri" panose="020F0502020204030204" pitchFamily="34" charset="0"/>
                <a:cs typeface="Calibri" panose="020F0502020204030204" pitchFamily="34" charset="0"/>
              </a:rPr>
              <a:t>Email:  </a:t>
            </a:r>
            <a:r>
              <a:rPr lang="en-IE" sz="2400" b="1" dirty="0">
                <a:latin typeface="Calibri" panose="020F0502020204030204" pitchFamily="34" charset="0"/>
                <a:cs typeface="Calibri" panose="020F0502020204030204" pitchFamily="34" charset="0"/>
                <a:hlinkClick r:id="rId2"/>
              </a:rPr>
              <a:t>research@stjames.ie</a:t>
            </a:r>
            <a:r>
              <a:rPr lang="en-IE" sz="2400" b="1" dirty="0">
                <a:latin typeface="Calibri" panose="020F0502020204030204" pitchFamily="34" charset="0"/>
                <a:cs typeface="Calibri" panose="020F0502020204030204" pitchFamily="34" charset="0"/>
              </a:rPr>
              <a:t> </a:t>
            </a:r>
          </a:p>
          <a:p>
            <a:r>
              <a:rPr lang="en-IE" sz="2400" b="1" dirty="0">
                <a:latin typeface="Calibri" panose="020F0502020204030204" pitchFamily="34" charset="0"/>
                <a:cs typeface="Calibri" panose="020F0502020204030204" pitchFamily="34" charset="0"/>
              </a:rPr>
              <a:t>Phone Number: 01 – 415 1978</a:t>
            </a:r>
          </a:p>
        </p:txBody>
      </p:sp>
      <p:pic>
        <p:nvPicPr>
          <p:cNvPr id="3" name="Picture 2">
            <a:extLst>
              <a:ext uri="{FF2B5EF4-FFF2-40B4-BE49-F238E27FC236}">
                <a16:creationId xmlns:a16="http://schemas.microsoft.com/office/drawing/2014/main" id="{DF9D7970-DE07-4FED-A3D7-A0B7757A1241}"/>
              </a:ext>
            </a:extLst>
          </p:cNvPr>
          <p:cNvPicPr>
            <a:picLocks noChangeAspect="1"/>
          </p:cNvPicPr>
          <p:nvPr/>
        </p:nvPicPr>
        <p:blipFill>
          <a:blip r:embed="rId3"/>
          <a:stretch>
            <a:fillRect/>
          </a:stretch>
        </p:blipFill>
        <p:spPr>
          <a:xfrm>
            <a:off x="2087458" y="3805462"/>
            <a:ext cx="6322100" cy="1286367"/>
          </a:xfrm>
          <a:prstGeom prst="rect">
            <a:avLst/>
          </a:prstGeom>
        </p:spPr>
      </p:pic>
    </p:spTree>
    <p:extLst>
      <p:ext uri="{BB962C8B-B14F-4D97-AF65-F5344CB8AC3E}">
        <p14:creationId xmlns:p14="http://schemas.microsoft.com/office/powerpoint/2010/main" val="89830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u="sng" dirty="0">
                <a:latin typeface="Calibri" panose="020F0502020204030204" pitchFamily="34" charset="0"/>
                <a:ea typeface="Times New Roman" panose="02020603050405020304" pitchFamily="18" charset="0"/>
                <a:cs typeface="Calibri" panose="020F0502020204030204" pitchFamily="34" charset="0"/>
              </a:rPr>
              <a:t>Application Pathways – what does this mean?</a:t>
            </a:r>
            <a:br>
              <a:rPr lang="en-IN" b="1" dirty="0">
                <a:latin typeface="Calibri" panose="020F0502020204030204" pitchFamily="34" charset="0"/>
                <a:ea typeface="Times New Roman" panose="02020603050405020304" pitchFamily="18" charset="0"/>
                <a:cs typeface="Times New Roman" panose="02020603050405020304" pitchFamily="18" charset="0"/>
              </a:rPr>
            </a:br>
            <a:endParaRPr lang="en-IE" dirty="0"/>
          </a:p>
        </p:txBody>
      </p:sp>
      <p:sp>
        <p:nvSpPr>
          <p:cNvPr id="3" name="Text Placeholder 2"/>
          <p:cNvSpPr>
            <a:spLocks noGrp="1"/>
          </p:cNvSpPr>
          <p:nvPr>
            <p:ph type="body" idx="1"/>
          </p:nvPr>
        </p:nvSpPr>
        <p:spPr>
          <a:xfrm>
            <a:off x="683712" y="2023149"/>
            <a:ext cx="4645152" cy="801943"/>
          </a:xfrm>
        </p:spPr>
        <p:txBody>
          <a:bodyPr/>
          <a:lstStyle/>
          <a:p>
            <a:r>
              <a:rPr lang="en-IE" dirty="0"/>
              <a:t>Pathway 1</a:t>
            </a:r>
          </a:p>
        </p:txBody>
      </p:sp>
      <p:sp>
        <p:nvSpPr>
          <p:cNvPr id="4" name="Content Placeholder 3"/>
          <p:cNvSpPr>
            <a:spLocks noGrp="1"/>
          </p:cNvSpPr>
          <p:nvPr>
            <p:ph sz="half" idx="2"/>
          </p:nvPr>
        </p:nvSpPr>
        <p:spPr>
          <a:xfrm>
            <a:off x="683712" y="2814405"/>
            <a:ext cx="4252272" cy="2671995"/>
          </a:xfrm>
        </p:spPr>
        <p:txBody>
          <a:bodyPr>
            <a:normAutofit fontScale="47500" lnSpcReduction="20000"/>
          </a:bodyPr>
          <a:lstStyle/>
          <a:p>
            <a:pPr>
              <a:lnSpc>
                <a:spcPct val="107000"/>
              </a:lnSpc>
              <a:spcAft>
                <a:spcPts val="800"/>
              </a:spcAft>
            </a:pPr>
            <a:r>
              <a:rPr lang="en-IE" sz="4200" dirty="0">
                <a:latin typeface="Calibri" panose="020F0502020204030204" pitchFamily="34" charset="0"/>
                <a:ea typeface="Calibri" panose="020F0502020204030204" pitchFamily="34" charset="0"/>
                <a:cs typeface="Calibri" panose="020F0502020204030204" pitchFamily="34" charset="0"/>
              </a:rPr>
              <a:t>Use this pathway when you are applying for </a:t>
            </a:r>
            <a:r>
              <a:rPr lang="en-IE" sz="4200" b="1" u="sng" dirty="0">
                <a:latin typeface="Calibri" panose="020F0502020204030204" pitchFamily="34" charset="0"/>
                <a:ea typeface="Calibri" panose="020F0502020204030204" pitchFamily="34" charset="0"/>
                <a:cs typeface="Calibri" panose="020F0502020204030204" pitchFamily="34" charset="0"/>
              </a:rPr>
              <a:t>BOTH</a:t>
            </a:r>
            <a:r>
              <a:rPr lang="en-IE" sz="4200" dirty="0">
                <a:latin typeface="Calibri" panose="020F0502020204030204" pitchFamily="34" charset="0"/>
                <a:ea typeface="Calibri" panose="020F0502020204030204" pitchFamily="34" charset="0"/>
                <a:cs typeface="Calibri" panose="020F0502020204030204" pitchFamily="34" charset="0"/>
              </a:rPr>
              <a:t> JREC and R&amp;I approval. </a:t>
            </a:r>
          </a:p>
          <a:p>
            <a:endParaRPr lang="en-IE" dirty="0"/>
          </a:p>
        </p:txBody>
      </p:sp>
      <p:sp>
        <p:nvSpPr>
          <p:cNvPr id="5" name="Text Placeholder 4"/>
          <p:cNvSpPr>
            <a:spLocks noGrp="1"/>
          </p:cNvSpPr>
          <p:nvPr>
            <p:ph type="body" sz="quarter" idx="3"/>
          </p:nvPr>
        </p:nvSpPr>
        <p:spPr>
          <a:xfrm>
            <a:off x="6054571" y="2012168"/>
            <a:ext cx="4645152" cy="802237"/>
          </a:xfrm>
        </p:spPr>
        <p:txBody>
          <a:bodyPr/>
          <a:lstStyle/>
          <a:p>
            <a:r>
              <a:rPr lang="en-IE" dirty="0"/>
              <a:t>Pathway 2</a:t>
            </a:r>
          </a:p>
        </p:txBody>
      </p:sp>
      <p:sp>
        <p:nvSpPr>
          <p:cNvPr id="6" name="Content Placeholder 5"/>
          <p:cNvSpPr>
            <a:spLocks noGrp="1"/>
          </p:cNvSpPr>
          <p:nvPr>
            <p:ph sz="quarter" idx="4"/>
          </p:nvPr>
        </p:nvSpPr>
        <p:spPr>
          <a:xfrm>
            <a:off x="6054571" y="2825091"/>
            <a:ext cx="5584054" cy="3282745"/>
          </a:xfrm>
        </p:spPr>
        <p:txBody>
          <a:bodyPr>
            <a:normAutofit fontScale="47500" lnSpcReduction="20000"/>
          </a:bodyPr>
          <a:lstStyle/>
          <a:p>
            <a:pPr marL="342900" lvl="0" indent="-342900">
              <a:buFont typeface="Arial" panose="020B0604020202020204" pitchFamily="34" charset="0"/>
              <a:buChar char="•"/>
              <a:tabLst>
                <a:tab pos="228600" algn="l"/>
              </a:tabLst>
            </a:pPr>
            <a:r>
              <a:rPr lang="en-IE" sz="2900" dirty="0">
                <a:effectLst/>
                <a:latin typeface="Calibri" panose="020F0502020204030204" pitchFamily="34" charset="0"/>
                <a:ea typeface="Calibri" panose="020F0502020204030204" pitchFamily="34" charset="0"/>
                <a:cs typeface="Times New Roman" panose="02020603050405020304" pitchFamily="18" charset="0"/>
              </a:rPr>
              <a:t>Use this pathway for Clinical Trials, Medical Device Trial, SJH Staff Studies or Clinical Trials involving Ionizing radiation that have </a:t>
            </a:r>
            <a:r>
              <a:rPr lang="en-IE" sz="2900" b="1" dirty="0">
                <a:effectLst/>
                <a:latin typeface="Calibri" panose="020F0502020204030204" pitchFamily="34" charset="0"/>
                <a:ea typeface="Calibri" panose="020F0502020204030204" pitchFamily="34" charset="0"/>
                <a:cs typeface="Times New Roman" panose="02020603050405020304" pitchFamily="18" charset="0"/>
              </a:rPr>
              <a:t>EXTERNAL ETHICAL APPROVAL (NREC / CTIS / University Ethics)</a:t>
            </a:r>
            <a:endParaRPr lang="en-IE"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IE" sz="2900" dirty="0">
                <a:effectLst/>
                <a:latin typeface="Calibri" panose="020F0502020204030204" pitchFamily="34" charset="0"/>
                <a:ea typeface="Calibri" panose="020F0502020204030204" pitchFamily="34" charset="0"/>
                <a:cs typeface="Times New Roman" panose="02020603050405020304" pitchFamily="18" charset="0"/>
              </a:rPr>
              <a:t>Pathway 2 bypasses the JREC application and allows you to upload your NREC or CTIS approval letter. Examples of pathway 2 applications include:</a:t>
            </a:r>
          </a:p>
          <a:p>
            <a:pPr marL="342900" lvl="0" indent="-342900">
              <a:buFont typeface="Calibri" panose="020F0502020204030204" pitchFamily="34" charset="0"/>
              <a:buChar char="-"/>
              <a:tabLst>
                <a:tab pos="457200" algn="l"/>
              </a:tabLst>
            </a:pPr>
            <a:r>
              <a:rPr lang="en-IE" sz="2900" dirty="0">
                <a:effectLst/>
                <a:latin typeface="Calibri" panose="020F0502020204030204" pitchFamily="34" charset="0"/>
                <a:ea typeface="Calibri" panose="020F0502020204030204" pitchFamily="34" charset="0"/>
                <a:cs typeface="Times New Roman" panose="02020603050405020304" pitchFamily="18" charset="0"/>
              </a:rPr>
              <a:t>Any regulated clinical/medical device where ethical approval is being sought from </a:t>
            </a:r>
            <a:r>
              <a:rPr lang="en-IE" sz="2900" b="1" dirty="0">
                <a:effectLst/>
                <a:latin typeface="Calibri" panose="020F0502020204030204" pitchFamily="34" charset="0"/>
                <a:ea typeface="Calibri" panose="020F0502020204030204" pitchFamily="34" charset="0"/>
                <a:cs typeface="Times New Roman" panose="02020603050405020304" pitchFamily="18" charset="0"/>
              </a:rPr>
              <a:t>NREC or CTIS</a:t>
            </a:r>
            <a:endParaRPr lang="en-IE"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en-IE" sz="2900" dirty="0">
                <a:effectLst/>
                <a:latin typeface="Calibri" panose="020F0502020204030204" pitchFamily="34" charset="0"/>
                <a:ea typeface="Calibri" panose="020F0502020204030204" pitchFamily="34" charset="0"/>
                <a:cs typeface="Times New Roman" panose="02020603050405020304" pitchFamily="18" charset="0"/>
              </a:rPr>
              <a:t>Any study where the participants are </a:t>
            </a:r>
            <a:r>
              <a:rPr lang="en-IE" sz="2900" b="1" dirty="0">
                <a:effectLst/>
                <a:latin typeface="Calibri" panose="020F0502020204030204" pitchFamily="34" charset="0"/>
                <a:ea typeface="Calibri" panose="020F0502020204030204" pitchFamily="34" charset="0"/>
                <a:cs typeface="Times New Roman" panose="02020603050405020304" pitchFamily="18" charset="0"/>
              </a:rPr>
              <a:t>staff only, </a:t>
            </a:r>
            <a:r>
              <a:rPr lang="en-IE" sz="2900" dirty="0">
                <a:effectLst/>
                <a:latin typeface="Calibri" panose="020F0502020204030204" pitchFamily="34" charset="0"/>
                <a:ea typeface="Calibri" panose="020F0502020204030204" pitchFamily="34" charset="0"/>
                <a:cs typeface="Times New Roman" panose="02020603050405020304" pitchFamily="18" charset="0"/>
              </a:rPr>
              <a:t>and university ethics has been granted</a:t>
            </a:r>
          </a:p>
          <a:p>
            <a:pPr marL="342900" lvl="0" indent="-342900">
              <a:buFont typeface="Calibri" panose="020F0502020204030204" pitchFamily="34" charset="0"/>
              <a:buChar char="-"/>
              <a:tabLst>
                <a:tab pos="457200" algn="l"/>
              </a:tabLst>
            </a:pPr>
            <a:r>
              <a:rPr lang="en-IE" sz="2900" dirty="0">
                <a:effectLst/>
                <a:latin typeface="Calibri" panose="020F0502020204030204" pitchFamily="34" charset="0"/>
                <a:ea typeface="Calibri" panose="020F0502020204030204" pitchFamily="34" charset="0"/>
                <a:cs typeface="Times New Roman" panose="02020603050405020304" pitchFamily="18" charset="0"/>
              </a:rPr>
              <a:t>Multi-site Clinical Trials involving ionizing radiation, where one site has already received ethical approval</a:t>
            </a:r>
          </a:p>
          <a:p>
            <a:pPr marL="342900" lvl="0" indent="-342900">
              <a:lnSpc>
                <a:spcPct val="107000"/>
              </a:lnSpc>
              <a:spcAft>
                <a:spcPts val="800"/>
              </a:spcAft>
              <a:buFont typeface="Calibri" panose="020F0502020204030204" pitchFamily="34" charset="0"/>
              <a:buChar char="-"/>
            </a:pP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716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01AC-7C56-41B2-BE9A-4C43B3CB9567}"/>
              </a:ext>
            </a:extLst>
          </p:cNvPr>
          <p:cNvSpPr>
            <a:spLocks noGrp="1"/>
          </p:cNvSpPr>
          <p:nvPr>
            <p:ph type="title"/>
          </p:nvPr>
        </p:nvSpPr>
        <p:spPr>
          <a:xfrm>
            <a:off x="182237" y="559251"/>
            <a:ext cx="6862354" cy="489824"/>
          </a:xfrm>
        </p:spPr>
        <p:txBody>
          <a:bodyPr>
            <a:normAutofit/>
          </a:bodyPr>
          <a:lstStyle/>
          <a:p>
            <a:r>
              <a:rPr lang="en-IE" sz="2800" b="1" dirty="0">
                <a:latin typeface="Calibri" panose="020F0502020204030204" pitchFamily="34" charset="0"/>
                <a:cs typeface="Calibri" panose="020F0502020204030204" pitchFamily="34" charset="0"/>
              </a:rPr>
              <a:t>Type OF studies under both Pathways </a:t>
            </a:r>
          </a:p>
        </p:txBody>
      </p:sp>
      <p:sp>
        <p:nvSpPr>
          <p:cNvPr id="3" name="Text Placeholder 2">
            <a:extLst>
              <a:ext uri="{FF2B5EF4-FFF2-40B4-BE49-F238E27FC236}">
                <a16:creationId xmlns:a16="http://schemas.microsoft.com/office/drawing/2014/main" id="{2435F602-AA94-4F9D-AC21-3191EF64038D}"/>
              </a:ext>
            </a:extLst>
          </p:cNvPr>
          <p:cNvSpPr>
            <a:spLocks noGrp="1"/>
          </p:cNvSpPr>
          <p:nvPr>
            <p:ph type="body" idx="1"/>
          </p:nvPr>
        </p:nvSpPr>
        <p:spPr>
          <a:xfrm>
            <a:off x="1508151" y="1018547"/>
            <a:ext cx="4645152" cy="802237"/>
          </a:xfrm>
        </p:spPr>
        <p:txBody>
          <a:bodyPr/>
          <a:lstStyle/>
          <a:p>
            <a:r>
              <a:rPr lang="en-IE" dirty="0"/>
              <a:t>Pathway 1</a:t>
            </a:r>
          </a:p>
        </p:txBody>
      </p:sp>
      <p:sp>
        <p:nvSpPr>
          <p:cNvPr id="4" name="Content Placeholder 3">
            <a:extLst>
              <a:ext uri="{FF2B5EF4-FFF2-40B4-BE49-F238E27FC236}">
                <a16:creationId xmlns:a16="http://schemas.microsoft.com/office/drawing/2014/main" id="{A0B1A310-620E-4520-9A01-E173881CBDA2}"/>
              </a:ext>
            </a:extLst>
          </p:cNvPr>
          <p:cNvSpPr>
            <a:spLocks noGrp="1"/>
          </p:cNvSpPr>
          <p:nvPr>
            <p:ph sz="half" idx="2"/>
          </p:nvPr>
        </p:nvSpPr>
        <p:spPr>
          <a:xfrm>
            <a:off x="1134486" y="1959429"/>
            <a:ext cx="4957857" cy="4094408"/>
          </a:xfrm>
        </p:spPr>
        <p:txBody>
          <a:bodyPr>
            <a:normAutofit/>
          </a:bodyPr>
          <a:lstStyle/>
          <a:p>
            <a:r>
              <a:rPr lang="en-IE" sz="1600" dirty="0">
                <a:latin typeface="Calibri" panose="020F0502020204030204" pitchFamily="34" charset="0"/>
                <a:cs typeface="Calibri" panose="020F0502020204030204" pitchFamily="34" charset="0"/>
              </a:rPr>
              <a:t>Retrospective Chart Review                                                                                           </a:t>
            </a:r>
          </a:p>
          <a:p>
            <a:r>
              <a:rPr lang="en-IE" sz="1600" dirty="0">
                <a:latin typeface="Calibri" panose="020F0502020204030204" pitchFamily="34" charset="0"/>
                <a:cs typeface="Calibri" panose="020F0502020204030204" pitchFamily="34" charset="0"/>
              </a:rPr>
              <a:t>Observational Research Study</a:t>
            </a:r>
          </a:p>
          <a:p>
            <a:r>
              <a:rPr lang="en-IE" sz="1600" dirty="0">
                <a:latin typeface="Calibri" panose="020F0502020204030204" pitchFamily="34" charset="0"/>
                <a:cs typeface="Calibri" panose="020F0502020204030204" pitchFamily="34" charset="0"/>
              </a:rPr>
              <a:t>Translational Research Study</a:t>
            </a:r>
          </a:p>
          <a:p>
            <a:r>
              <a:rPr lang="en-IE" sz="1600" dirty="0">
                <a:latin typeface="Calibri" panose="020F0502020204030204" pitchFamily="34" charset="0"/>
                <a:cs typeface="Calibri" panose="020F0502020204030204" pitchFamily="34" charset="0"/>
              </a:rPr>
              <a:t>Device Trial - Not subject to Medical Device Regulation </a:t>
            </a:r>
          </a:p>
          <a:p>
            <a:r>
              <a:rPr lang="en-IE" sz="1600" dirty="0">
                <a:latin typeface="Calibri" panose="020F0502020204030204" pitchFamily="34" charset="0"/>
                <a:cs typeface="Calibri" panose="020F0502020204030204" pitchFamily="34" charset="0"/>
              </a:rPr>
              <a:t>Randomised Controlled Trial</a:t>
            </a:r>
          </a:p>
          <a:p>
            <a:r>
              <a:rPr lang="en-IE" sz="1600" dirty="0">
                <a:latin typeface="Calibri" panose="020F0502020204030204" pitchFamily="34" charset="0"/>
                <a:cs typeface="Calibri" panose="020F0502020204030204" pitchFamily="34" charset="0"/>
              </a:rPr>
              <a:t>Pilot Study</a:t>
            </a:r>
          </a:p>
          <a:p>
            <a:r>
              <a:rPr lang="en-IE" sz="1600" dirty="0">
                <a:latin typeface="Calibri" panose="020F0502020204030204" pitchFamily="34" charset="0"/>
                <a:cs typeface="Calibri" panose="020F0502020204030204" pitchFamily="34" charset="0"/>
              </a:rPr>
              <a:t>Feasibility Study</a:t>
            </a:r>
          </a:p>
          <a:p>
            <a:r>
              <a:rPr lang="en-IE" sz="1600" dirty="0">
                <a:latin typeface="Calibri" panose="020F0502020204030204" pitchFamily="34" charset="0"/>
                <a:cs typeface="Calibri" panose="020F0502020204030204" pitchFamily="34" charset="0"/>
              </a:rPr>
              <a:t>Hospital Staff - Survey/Questionnaire, without  ethics approval</a:t>
            </a:r>
          </a:p>
          <a:p>
            <a:r>
              <a:rPr lang="en-IE" sz="1600" dirty="0">
                <a:latin typeface="Calibri" panose="020F0502020204030204" pitchFamily="34" charset="0"/>
                <a:cs typeface="Calibri" panose="020F0502020204030204" pitchFamily="34" charset="0"/>
              </a:rPr>
              <a:t>Hospital Staff - Interviews/Focus Groups</a:t>
            </a:r>
          </a:p>
        </p:txBody>
      </p:sp>
      <p:sp>
        <p:nvSpPr>
          <p:cNvPr id="6" name="Content Placeholder 5">
            <a:extLst>
              <a:ext uri="{FF2B5EF4-FFF2-40B4-BE49-F238E27FC236}">
                <a16:creationId xmlns:a16="http://schemas.microsoft.com/office/drawing/2014/main" id="{2EB84E08-3CDA-4424-A3D4-EB38DA68B583}"/>
              </a:ext>
            </a:extLst>
          </p:cNvPr>
          <p:cNvSpPr>
            <a:spLocks noGrp="1"/>
          </p:cNvSpPr>
          <p:nvPr>
            <p:ph sz="quarter" idx="4"/>
          </p:nvPr>
        </p:nvSpPr>
        <p:spPr>
          <a:xfrm>
            <a:off x="6412362" y="1889760"/>
            <a:ext cx="4645152" cy="4164077"/>
          </a:xfrm>
        </p:spPr>
        <p:txBody>
          <a:bodyPr>
            <a:normAutofit/>
          </a:bodyPr>
          <a:lstStyle/>
          <a:p>
            <a:r>
              <a:rPr lang="en-IE" sz="1700" dirty="0">
                <a:latin typeface="Calibri" panose="020F0502020204030204" pitchFamily="34" charset="0"/>
                <a:cs typeface="Calibri" panose="020F0502020204030204" pitchFamily="34" charset="0"/>
              </a:rPr>
              <a:t>Hospital Staff - ANONYMOUS Survey/Questionnaire, without ethics approval </a:t>
            </a:r>
          </a:p>
          <a:p>
            <a:r>
              <a:rPr lang="en-IE" sz="1700" dirty="0">
                <a:latin typeface="Calibri" panose="020F0502020204030204" pitchFamily="34" charset="0"/>
                <a:cs typeface="Calibri" panose="020F0502020204030204" pitchFamily="34" charset="0"/>
              </a:rPr>
              <a:t>Patient - Survey/Questionnaire</a:t>
            </a:r>
          </a:p>
          <a:p>
            <a:r>
              <a:rPr lang="en-IE" sz="1700" dirty="0">
                <a:latin typeface="Calibri" panose="020F0502020204030204" pitchFamily="34" charset="0"/>
                <a:cs typeface="Calibri" panose="020F0502020204030204" pitchFamily="34" charset="0"/>
              </a:rPr>
              <a:t>Patient - Interviews/Focus Groups</a:t>
            </a:r>
          </a:p>
          <a:p>
            <a:r>
              <a:rPr lang="en-IE" sz="1700" dirty="0">
                <a:latin typeface="Calibri" panose="020F0502020204030204" pitchFamily="34" charset="0"/>
                <a:cs typeface="Calibri" panose="020F0502020204030204" pitchFamily="34" charset="0"/>
              </a:rPr>
              <a:t>Patient - ANONYMOUS Survey/Questionnaire</a:t>
            </a:r>
          </a:p>
          <a:p>
            <a:r>
              <a:rPr lang="en-IE" sz="1700" dirty="0">
                <a:latin typeface="Calibri" panose="020F0502020204030204" pitchFamily="34" charset="0"/>
                <a:cs typeface="Calibri" panose="020F0502020204030204" pitchFamily="34" charset="0"/>
              </a:rPr>
              <a:t>Case Study (including 5 or more patients)</a:t>
            </a:r>
          </a:p>
          <a:p>
            <a:r>
              <a:rPr lang="en-IE" sz="1700" dirty="0">
                <a:latin typeface="Calibri" panose="020F0502020204030204" pitchFamily="34" charset="0"/>
                <a:cs typeface="Calibri" panose="020F0502020204030204" pitchFamily="34" charset="0"/>
              </a:rPr>
              <a:t>Innovation Project e.g. Consultant Spark/Innovation Fund</a:t>
            </a:r>
          </a:p>
          <a:p>
            <a:r>
              <a:rPr lang="en-IE" sz="1700" dirty="0">
                <a:latin typeface="Calibri" panose="020F0502020204030204" pitchFamily="34" charset="0"/>
                <a:cs typeface="Calibri" panose="020F0502020204030204" pitchFamily="34" charset="0"/>
              </a:rPr>
              <a:t>Systematic Review</a:t>
            </a:r>
          </a:p>
          <a:p>
            <a:endParaRPr lang="en-IE" dirty="0"/>
          </a:p>
        </p:txBody>
      </p:sp>
    </p:spTree>
    <p:extLst>
      <p:ext uri="{BB962C8B-B14F-4D97-AF65-F5344CB8AC3E}">
        <p14:creationId xmlns:p14="http://schemas.microsoft.com/office/powerpoint/2010/main" val="205224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80DC-4A45-46A7-9C9F-3CED928FEA8A}"/>
              </a:ext>
            </a:extLst>
          </p:cNvPr>
          <p:cNvSpPr>
            <a:spLocks noGrp="1"/>
          </p:cNvSpPr>
          <p:nvPr>
            <p:ph type="title"/>
          </p:nvPr>
        </p:nvSpPr>
        <p:spPr>
          <a:xfrm>
            <a:off x="1451578" y="1318325"/>
            <a:ext cx="9603275" cy="1049235"/>
          </a:xfrm>
        </p:spPr>
        <p:txBody>
          <a:bodyPr>
            <a:normAutofit/>
          </a:bodyPr>
          <a:lstStyle/>
          <a:p>
            <a:r>
              <a:rPr lang="en-IE" sz="2400" dirty="0">
                <a:solidFill>
                  <a:schemeClr val="accent1"/>
                </a:solidFill>
              </a:rPr>
              <a:t>Pathway 2</a:t>
            </a:r>
          </a:p>
        </p:txBody>
      </p:sp>
      <p:sp>
        <p:nvSpPr>
          <p:cNvPr id="3" name="Content Placeholder 2">
            <a:extLst>
              <a:ext uri="{FF2B5EF4-FFF2-40B4-BE49-F238E27FC236}">
                <a16:creationId xmlns:a16="http://schemas.microsoft.com/office/drawing/2014/main" id="{BC1A0DBC-8485-4C46-B4CB-C77D3E2D3A96}"/>
              </a:ext>
            </a:extLst>
          </p:cNvPr>
          <p:cNvSpPr>
            <a:spLocks noGrp="1"/>
          </p:cNvSpPr>
          <p:nvPr>
            <p:ph idx="1"/>
          </p:nvPr>
        </p:nvSpPr>
        <p:spPr/>
        <p:txBody>
          <a:bodyPr/>
          <a:lstStyle/>
          <a:p>
            <a:r>
              <a:rPr lang="en-IE" sz="1600" dirty="0"/>
              <a:t>Clinical Trial</a:t>
            </a:r>
          </a:p>
          <a:p>
            <a:r>
              <a:rPr lang="en-IE" sz="1600" dirty="0"/>
              <a:t>Medical Device Trial</a:t>
            </a:r>
          </a:p>
          <a:p>
            <a:r>
              <a:rPr lang="en-IE" sz="1600" dirty="0">
                <a:effectLst/>
                <a:latin typeface="Calibri" panose="020F0502020204030204" pitchFamily="34" charset="0"/>
                <a:ea typeface="Calibri" panose="020F0502020204030204" pitchFamily="34" charset="0"/>
                <a:cs typeface="Times New Roman" panose="02020603050405020304" pitchFamily="18" charset="0"/>
              </a:rPr>
              <a:t>Clinical Trials involving Ionizing radiation</a:t>
            </a:r>
          </a:p>
          <a:p>
            <a:r>
              <a:rPr lang="en-IE" sz="1600">
                <a:latin typeface="Calibri" panose="020F0502020204030204" pitchFamily="34" charset="0"/>
                <a:cs typeface="Times New Roman" panose="02020603050405020304" pitchFamily="18" charset="0"/>
              </a:rPr>
              <a:t>Case Study (</a:t>
            </a:r>
            <a:r>
              <a:rPr lang="en-IE" sz="1600" dirty="0">
                <a:latin typeface="Calibri" panose="020F0502020204030204" pitchFamily="34" charset="0"/>
                <a:cs typeface="Times New Roman" panose="02020603050405020304" pitchFamily="18" charset="0"/>
              </a:rPr>
              <a:t>Less than 5 Patients)</a:t>
            </a:r>
            <a:endParaRPr lang="en-IE" sz="1600" dirty="0"/>
          </a:p>
          <a:p>
            <a:endParaRPr lang="en-IE" dirty="0"/>
          </a:p>
        </p:txBody>
      </p:sp>
    </p:spTree>
    <p:extLst>
      <p:ext uri="{BB962C8B-B14F-4D97-AF65-F5344CB8AC3E}">
        <p14:creationId xmlns:p14="http://schemas.microsoft.com/office/powerpoint/2010/main" val="238912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C08D0-2DF9-D0CE-440A-044A52F6CC87}"/>
              </a:ext>
            </a:extLst>
          </p:cNvPr>
          <p:cNvPicPr>
            <a:picLocks noChangeAspect="1"/>
          </p:cNvPicPr>
          <p:nvPr/>
        </p:nvPicPr>
        <p:blipFill>
          <a:blip r:embed="rId2"/>
          <a:stretch>
            <a:fillRect/>
          </a:stretch>
        </p:blipFill>
        <p:spPr>
          <a:xfrm>
            <a:off x="480690" y="1201764"/>
            <a:ext cx="5311600" cy="3817951"/>
          </a:xfrm>
          <a:prstGeom prst="rect">
            <a:avLst/>
          </a:prstGeom>
        </p:spPr>
      </p:pic>
      <p:sp>
        <p:nvSpPr>
          <p:cNvPr id="4" name="TextBox 3">
            <a:extLst>
              <a:ext uri="{FF2B5EF4-FFF2-40B4-BE49-F238E27FC236}">
                <a16:creationId xmlns:a16="http://schemas.microsoft.com/office/drawing/2014/main" id="{305D6D3E-E7E5-5F4A-60F4-0BCD600477E4}"/>
              </a:ext>
            </a:extLst>
          </p:cNvPr>
          <p:cNvSpPr txBox="1"/>
          <p:nvPr/>
        </p:nvSpPr>
        <p:spPr>
          <a:xfrm>
            <a:off x="363794" y="77581"/>
            <a:ext cx="6469626" cy="800219"/>
          </a:xfrm>
          <a:prstGeom prst="rect">
            <a:avLst/>
          </a:prstGeom>
          <a:noFill/>
        </p:spPr>
        <p:txBody>
          <a:bodyPr wrap="square" rtlCol="0">
            <a:spAutoFit/>
          </a:bodyPr>
          <a:lstStyle/>
          <a:p>
            <a:r>
              <a:rPr lang="en-IE" sz="2800" b="1" dirty="0">
                <a:effectLst/>
                <a:latin typeface="Calibri" panose="020F0502020204030204" pitchFamily="34" charset="0"/>
                <a:ea typeface="Times New Roman" panose="02020603050405020304" pitchFamily="18" charset="0"/>
                <a:cs typeface="Calibri" panose="020F0502020204030204" pitchFamily="34" charset="0"/>
              </a:rPr>
              <a:t>Where to find the application form ?</a:t>
            </a:r>
            <a:endParaRPr lang="en-IN" sz="2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IN" dirty="0"/>
          </a:p>
        </p:txBody>
      </p:sp>
      <p:sp>
        <p:nvSpPr>
          <p:cNvPr id="6" name="TextBox 5">
            <a:extLst>
              <a:ext uri="{FF2B5EF4-FFF2-40B4-BE49-F238E27FC236}">
                <a16:creationId xmlns:a16="http://schemas.microsoft.com/office/drawing/2014/main" id="{AF2BAC87-0DF2-4D21-B0C5-58F6DE1FACCA}"/>
              </a:ext>
            </a:extLst>
          </p:cNvPr>
          <p:cNvSpPr txBox="1"/>
          <p:nvPr/>
        </p:nvSpPr>
        <p:spPr>
          <a:xfrm>
            <a:off x="5852048" y="1201764"/>
            <a:ext cx="6100916" cy="3259418"/>
          </a:xfrm>
          <a:prstGeom prst="rect">
            <a:avLst/>
          </a:prstGeom>
          <a:noFill/>
        </p:spPr>
        <p:txBody>
          <a:bodyPr wrap="square">
            <a:spAutoFit/>
          </a:bodyPr>
          <a:lstStyle/>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To get started with an R&amp;I application, you can click the R&amp;I Application Form link.</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If you are SJH staff, the form is available on </a:t>
            </a:r>
            <a:r>
              <a:rPr lang="en-IE"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The R&amp;I Intranet page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If you are not SJH Staff, the application is available on the public </a:t>
            </a:r>
            <a:r>
              <a:rPr lang="en-IE"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R&amp;I website.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27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7F3E7D-9E7E-9117-D18F-563107EEA9D3}"/>
              </a:ext>
            </a:extLst>
          </p:cNvPr>
          <p:cNvPicPr>
            <a:picLocks noChangeAspect="1"/>
          </p:cNvPicPr>
          <p:nvPr/>
        </p:nvPicPr>
        <p:blipFill>
          <a:blip r:embed="rId2"/>
          <a:stretch>
            <a:fillRect/>
          </a:stretch>
        </p:blipFill>
        <p:spPr>
          <a:xfrm>
            <a:off x="167149" y="485469"/>
            <a:ext cx="6204154" cy="4404903"/>
          </a:xfrm>
          <a:prstGeom prst="rect">
            <a:avLst/>
          </a:prstGeom>
        </p:spPr>
      </p:pic>
      <p:sp>
        <p:nvSpPr>
          <p:cNvPr id="4" name="TextBox 3">
            <a:extLst>
              <a:ext uri="{FF2B5EF4-FFF2-40B4-BE49-F238E27FC236}">
                <a16:creationId xmlns:a16="http://schemas.microsoft.com/office/drawing/2014/main" id="{34A2AA83-85FA-B7B1-8186-1C8C1AA55A47}"/>
              </a:ext>
            </a:extLst>
          </p:cNvPr>
          <p:cNvSpPr txBox="1"/>
          <p:nvPr/>
        </p:nvSpPr>
        <p:spPr>
          <a:xfrm>
            <a:off x="6518787" y="2349650"/>
            <a:ext cx="5673213" cy="342979"/>
          </a:xfrm>
          <a:prstGeom prst="rect">
            <a:avLst/>
          </a:prstGeom>
          <a:noFill/>
        </p:spPr>
        <p:txBody>
          <a:bodyPr wrap="square">
            <a:spAutoFit/>
          </a:bodyPr>
          <a:lstStyle/>
          <a:p>
            <a:pPr>
              <a:lnSpc>
                <a:spcPct val="107000"/>
              </a:lnSpc>
              <a:spcAft>
                <a:spcPts val="800"/>
              </a:spcAft>
            </a:pPr>
            <a:r>
              <a:rPr lang="en-IE" sz="1600" dirty="0">
                <a:effectLst/>
                <a:latin typeface="Calibri" panose="020F0502020204030204" pitchFamily="34" charset="0"/>
                <a:ea typeface="Calibri" panose="020F0502020204030204" pitchFamily="34" charset="0"/>
              </a:rPr>
              <a:t>To log in or create an account, click ‘log in’ in the top right corner</a:t>
            </a:r>
            <a:endParaRPr lang="en-IN" sz="1600" dirty="0"/>
          </a:p>
        </p:txBody>
      </p:sp>
      <p:cxnSp>
        <p:nvCxnSpPr>
          <p:cNvPr id="6" name="Straight Arrow Connector 5">
            <a:extLst>
              <a:ext uri="{FF2B5EF4-FFF2-40B4-BE49-F238E27FC236}">
                <a16:creationId xmlns:a16="http://schemas.microsoft.com/office/drawing/2014/main" id="{F69D8585-8420-616A-4A1C-D3254CC49CC3}"/>
              </a:ext>
            </a:extLst>
          </p:cNvPr>
          <p:cNvCxnSpPr>
            <a:cxnSpLocks/>
          </p:cNvCxnSpPr>
          <p:nvPr/>
        </p:nvCxnSpPr>
        <p:spPr>
          <a:xfrm flipH="1" flipV="1">
            <a:off x="6187736" y="745724"/>
            <a:ext cx="1526960" cy="16039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C6B992-F733-4DA3-85C7-186A9F75C0E6}"/>
              </a:ext>
            </a:extLst>
          </p:cNvPr>
          <p:cNvSpPr txBox="1"/>
          <p:nvPr/>
        </p:nvSpPr>
        <p:spPr>
          <a:xfrm>
            <a:off x="6788455" y="2660578"/>
            <a:ext cx="6100354" cy="307777"/>
          </a:xfrm>
          <a:prstGeom prst="rect">
            <a:avLst/>
          </a:prstGeom>
          <a:noFill/>
        </p:spPr>
        <p:txBody>
          <a:bodyPr wrap="square">
            <a:spAutoFit/>
          </a:bodyPr>
          <a:lstStyle/>
          <a:p>
            <a:r>
              <a:rPr lang="en-IE" sz="1400" dirty="0">
                <a:hlinkClick r:id="rId3"/>
              </a:rPr>
              <a:t>https://sjh-tuh.forms.ethicalreviewmanager.com/Account/Login</a:t>
            </a:r>
            <a:endParaRPr lang="en-IE" sz="1400" dirty="0"/>
          </a:p>
        </p:txBody>
      </p:sp>
    </p:spTree>
    <p:extLst>
      <p:ext uri="{BB962C8B-B14F-4D97-AF65-F5344CB8AC3E}">
        <p14:creationId xmlns:p14="http://schemas.microsoft.com/office/powerpoint/2010/main" val="369885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E19183-801F-E2B8-C6CA-6E636FC60187}"/>
              </a:ext>
            </a:extLst>
          </p:cNvPr>
          <p:cNvPicPr>
            <a:picLocks noChangeAspect="1"/>
          </p:cNvPicPr>
          <p:nvPr/>
        </p:nvPicPr>
        <p:blipFill>
          <a:blip r:embed="rId2"/>
          <a:stretch>
            <a:fillRect/>
          </a:stretch>
        </p:blipFill>
        <p:spPr>
          <a:xfrm>
            <a:off x="507354" y="879464"/>
            <a:ext cx="4025317" cy="4646265"/>
          </a:xfrm>
          <a:prstGeom prst="rect">
            <a:avLst/>
          </a:prstGeom>
        </p:spPr>
      </p:pic>
      <p:sp>
        <p:nvSpPr>
          <p:cNvPr id="4" name="TextBox 3">
            <a:extLst>
              <a:ext uri="{FF2B5EF4-FFF2-40B4-BE49-F238E27FC236}">
                <a16:creationId xmlns:a16="http://schemas.microsoft.com/office/drawing/2014/main" id="{548F57E5-A979-A7C3-371D-761B2CAF20A6}"/>
              </a:ext>
            </a:extLst>
          </p:cNvPr>
          <p:cNvSpPr txBox="1"/>
          <p:nvPr/>
        </p:nvSpPr>
        <p:spPr>
          <a:xfrm>
            <a:off x="425245" y="239927"/>
            <a:ext cx="6100916" cy="407035"/>
          </a:xfrm>
          <a:prstGeom prst="rect">
            <a:avLst/>
          </a:prstGeom>
          <a:noFill/>
        </p:spPr>
        <p:txBody>
          <a:bodyPr wrap="square">
            <a:spAutoFit/>
          </a:bodyPr>
          <a:lstStyle/>
          <a:p>
            <a:pPr>
              <a:lnSpc>
                <a:spcPct val="107000"/>
              </a:lnSpc>
              <a:spcBef>
                <a:spcPts val="200"/>
              </a:spcBef>
            </a:pPr>
            <a:r>
              <a:rPr lang="en-IE" sz="2000" b="1" dirty="0">
                <a:effectLst/>
                <a:latin typeface="Calibri" panose="020F0502020204030204" pitchFamily="34" charset="0"/>
                <a:ea typeface="Times New Roman" panose="02020603050405020304" pitchFamily="18" charset="0"/>
                <a:cs typeface="Calibri" panose="020F0502020204030204" pitchFamily="34" charset="0"/>
              </a:rPr>
              <a:t>Log in or Register as a New User</a:t>
            </a:r>
            <a:endParaRPr lang="en-IN"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D753264-19A2-A709-EA31-6C0B798B0CDE}"/>
              </a:ext>
            </a:extLst>
          </p:cNvPr>
          <p:cNvSpPr txBox="1"/>
          <p:nvPr/>
        </p:nvSpPr>
        <p:spPr>
          <a:xfrm>
            <a:off x="4662949" y="879464"/>
            <a:ext cx="7450394" cy="3929153"/>
          </a:xfrm>
          <a:prstGeom prst="rect">
            <a:avLst/>
          </a:prstGeom>
          <a:noFill/>
        </p:spPr>
        <p:txBody>
          <a:bodyPr wrap="square">
            <a:spAutoFit/>
          </a:bodyPr>
          <a:lstStyle/>
          <a:p>
            <a:pPr>
              <a:lnSpc>
                <a:spcPct val="107000"/>
              </a:lnSpc>
              <a:spcAft>
                <a:spcPts val="800"/>
              </a:spcAft>
            </a:pPr>
            <a:r>
              <a:rPr lang="en-IE" sz="1800" b="1" dirty="0">
                <a:effectLst/>
                <a:latin typeface="Calibri" panose="020F0502020204030204" pitchFamily="34" charset="0"/>
                <a:ea typeface="Calibri" panose="020F0502020204030204" pitchFamily="34" charset="0"/>
                <a:cs typeface="Calibri" panose="020F0502020204030204" pitchFamily="34" charset="0"/>
              </a:rPr>
              <a:t>Logging in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If you have already used Infonetica to submit an ethics application, you will already have an account</a:t>
            </a:r>
            <a:r>
              <a:rPr lang="en-IE" dirty="0">
                <a:latin typeface="Calibri" panose="020F0502020204030204" pitchFamily="34" charset="0"/>
                <a:ea typeface="Calibri" panose="020F0502020204030204" pitchFamily="34" charset="0"/>
                <a:cs typeface="Calibri" panose="020F0502020204030204" pitchFamily="34" charset="0"/>
              </a:rPr>
              <a:t> </a:t>
            </a:r>
            <a:r>
              <a:rPr lang="en-IE" sz="1800" dirty="0">
                <a:effectLst/>
                <a:latin typeface="Calibri" panose="020F0502020204030204" pitchFamily="34" charset="0"/>
                <a:ea typeface="Calibri" panose="020F0502020204030204" pitchFamily="34" charset="0"/>
                <a:cs typeface="Calibri" panose="020F0502020204030204" pitchFamily="34" charset="0"/>
              </a:rPr>
              <a:t>(you can use the ‘forgot password’ function to reset this if needed).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If you are a new user, select ‘register’ to create a new account on Infonetica – </a:t>
            </a:r>
            <a:r>
              <a:rPr lang="en-IE"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PLEASE REGISTER USING YOUR SJH/TCD/TUH/INSTITUTIONAL EMAILS</a:t>
            </a:r>
            <a:r>
              <a:rPr lang="en-IE" sz="1800" dirty="0">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Calibri" panose="020F0502020204030204" pitchFamily="34" charset="0"/>
                <a:ea typeface="Calibri" panose="020F0502020204030204" pitchFamily="34" charset="0"/>
              </a:rPr>
              <a:t>When you have provided your details and registered your account, you will receive an email inviting you to verify your account.</a:t>
            </a:r>
            <a:endParaRPr lang="en-IN" dirty="0"/>
          </a:p>
        </p:txBody>
      </p:sp>
    </p:spTree>
    <p:extLst>
      <p:ext uri="{BB962C8B-B14F-4D97-AF65-F5344CB8AC3E}">
        <p14:creationId xmlns:p14="http://schemas.microsoft.com/office/powerpoint/2010/main" val="1417462876"/>
      </p:ext>
    </p:extLst>
  </p:cSld>
  <p:clrMapOvr>
    <a:masterClrMapping/>
  </p:clrMapOvr>
</p:sld>
</file>

<file path=ppt/theme/theme1.xml><?xml version="1.0" encoding="utf-8"?>
<a:theme xmlns:a="http://schemas.openxmlformats.org/drawingml/2006/main" name="Galler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5058</TotalTime>
  <Words>2855</Words>
  <Application>Microsoft Office PowerPoint</Application>
  <PresentationFormat>Widescreen</PresentationFormat>
  <Paragraphs>272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Gill Sans MT</vt:lpstr>
      <vt:lpstr>Symbol</vt:lpstr>
      <vt:lpstr>Gallery</vt:lpstr>
      <vt:lpstr>Research Applications INFONETICA TRAINING 2025</vt:lpstr>
      <vt:lpstr>PowerPoint Presentation</vt:lpstr>
      <vt:lpstr>PowerPoint Presentation</vt:lpstr>
      <vt:lpstr>Application Pathways – what does this mean? </vt:lpstr>
      <vt:lpstr>Type OF studies under both Pathways </vt:lpstr>
      <vt:lpstr>Pathway 2</vt:lpstr>
      <vt:lpstr>PowerPoint Presentation</vt:lpstr>
      <vt:lpstr>PowerPoint Presentation</vt:lpstr>
      <vt:lpstr>PowerPoint Presentation</vt:lpstr>
      <vt:lpstr>PowerPoint Presentation</vt:lpstr>
      <vt:lpstr>PowerPoint Presentation</vt:lpstr>
      <vt:lpstr>PowerPoint Presentation</vt:lpstr>
      <vt:lpstr>Pathway 1</vt:lpstr>
      <vt:lpstr>PowerPoint Presentation</vt:lpstr>
      <vt:lpstr>PowerPoint Presentation</vt:lpstr>
      <vt:lpstr>PowerPoint Presentation</vt:lpstr>
      <vt:lpstr>PowerPoint Presentation</vt:lpstr>
      <vt:lpstr>Pathway 2</vt:lpstr>
      <vt:lpstr>PowerPoint Presentation</vt:lpstr>
      <vt:lpstr>PowerPoint Presentation</vt:lpstr>
      <vt:lpstr>PowerPoint Presentation</vt:lpstr>
      <vt:lpst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Kumbrote, Athul (Deputy CEO Research &amp; Innovation)</dc:creator>
  <cp:lastModifiedBy>Kumbrote, Athul (Deputy CEO Research &amp; Innovation)</cp:lastModifiedBy>
  <cp:revision>133</cp:revision>
  <dcterms:created xsi:type="dcterms:W3CDTF">2024-12-09T12:21:25Z</dcterms:created>
  <dcterms:modified xsi:type="dcterms:W3CDTF">2025-08-15T08:48:42Z</dcterms:modified>
</cp:coreProperties>
</file>